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313" r:id="rId4"/>
    <p:sldId id="327" r:id="rId5"/>
    <p:sldId id="337" r:id="rId6"/>
    <p:sldId id="279" r:id="rId7"/>
    <p:sldId id="333" r:id="rId8"/>
    <p:sldId id="363" r:id="rId9"/>
    <p:sldId id="280" r:id="rId10"/>
    <p:sldId id="292" r:id="rId11"/>
    <p:sldId id="361" r:id="rId12"/>
    <p:sldId id="290" r:id="rId13"/>
    <p:sldId id="283" r:id="rId14"/>
    <p:sldId id="351" r:id="rId15"/>
    <p:sldId id="349" r:id="rId16"/>
    <p:sldId id="350" r:id="rId17"/>
    <p:sldId id="348" r:id="rId18"/>
    <p:sldId id="277" r:id="rId19"/>
    <p:sldId id="352" r:id="rId20"/>
    <p:sldId id="364" r:id="rId21"/>
    <p:sldId id="261" r:id="rId22"/>
    <p:sldId id="368" r:id="rId23"/>
    <p:sldId id="366" r:id="rId24"/>
    <p:sldId id="266" r:id="rId25"/>
    <p:sldId id="267" r:id="rId26"/>
    <p:sldId id="269" r:id="rId27"/>
    <p:sldId id="274" r:id="rId28"/>
    <p:sldId id="362" r:id="rId29"/>
    <p:sldId id="354" r:id="rId30"/>
    <p:sldId id="355" r:id="rId31"/>
    <p:sldId id="320" r:id="rId32"/>
    <p:sldId id="323" r:id="rId33"/>
    <p:sldId id="324" r:id="rId34"/>
    <p:sldId id="319" r:id="rId35"/>
    <p:sldId id="321" r:id="rId36"/>
    <p:sldId id="322" r:id="rId37"/>
    <p:sldId id="326" r:id="rId38"/>
    <p:sldId id="325" r:id="rId39"/>
    <p:sldId id="275" r:id="rId40"/>
    <p:sldId id="314" r:id="rId41"/>
    <p:sldId id="315" r:id="rId42"/>
    <p:sldId id="316" r:id="rId43"/>
    <p:sldId id="317" r:id="rId44"/>
    <p:sldId id="328" r:id="rId45"/>
    <p:sldId id="334" r:id="rId46"/>
    <p:sldId id="335" r:id="rId47"/>
    <p:sldId id="336" r:id="rId48"/>
    <p:sldId id="339" r:id="rId49"/>
    <p:sldId id="340" r:id="rId50"/>
    <p:sldId id="343" r:id="rId51"/>
    <p:sldId id="344" r:id="rId52"/>
    <p:sldId id="345" r:id="rId53"/>
    <p:sldId id="346" r:id="rId54"/>
    <p:sldId id="353" r:id="rId55"/>
    <p:sldId id="356" r:id="rId56"/>
    <p:sldId id="357" r:id="rId57"/>
    <p:sldId id="358" r:id="rId58"/>
    <p:sldId id="359" r:id="rId59"/>
    <p:sldId id="360" r:id="rId60"/>
    <p:sldId id="365" r:id="rId61"/>
    <p:sldId id="369" r:id="rId62"/>
    <p:sldId id="370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71" autoAdjust="0"/>
  </p:normalViewPr>
  <p:slideViewPr>
    <p:cSldViewPr>
      <p:cViewPr>
        <p:scale>
          <a:sx n="70" d="100"/>
          <a:sy n="70" d="100"/>
        </p:scale>
        <p:origin x="-8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wmf"/><Relationship Id="rId1" Type="http://schemas.openxmlformats.org/officeDocument/2006/relationships/image" Target="../media/image14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48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12" Type="http://schemas.openxmlformats.org/officeDocument/2006/relationships/image" Target="../media/image47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11" Type="http://schemas.openxmlformats.org/officeDocument/2006/relationships/image" Target="../media/image46.wmf"/><Relationship Id="rId5" Type="http://schemas.openxmlformats.org/officeDocument/2006/relationships/image" Target="../media/image40.wmf"/><Relationship Id="rId10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Relationship Id="rId14" Type="http://schemas.openxmlformats.org/officeDocument/2006/relationships/image" Target="../media/image4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4" Type="http://schemas.openxmlformats.org/officeDocument/2006/relationships/image" Target="../media/image116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3" Type="http://schemas.openxmlformats.org/officeDocument/2006/relationships/image" Target="../media/image128.wmf"/><Relationship Id="rId7" Type="http://schemas.openxmlformats.org/officeDocument/2006/relationships/image" Target="../media/image132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6" Type="http://schemas.openxmlformats.org/officeDocument/2006/relationships/image" Target="../media/image131.wmf"/><Relationship Id="rId5" Type="http://schemas.openxmlformats.org/officeDocument/2006/relationships/image" Target="../media/image130.wmf"/><Relationship Id="rId4" Type="http://schemas.openxmlformats.org/officeDocument/2006/relationships/image" Target="../media/image129.wmf"/><Relationship Id="rId9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687D8-D33D-49E8-A9C7-C848C4F37756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F053B-7839-49B2-BF4B-F6500CD68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76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8CA9AF-339A-493B-B1B3-5C7DCAE95184}" type="slidenum">
              <a:rPr lang="en-US"/>
              <a:pPr/>
              <a:t>17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0"/>
            <a:ext cx="1271" cy="130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0766" tIns="40383" rIns="80766" bIns="40383" anchor="t" anchorCtr="0" compatLnSpc="1"/>
          <a:lstStyle/>
          <a:p>
            <a:pPr>
              <a:tabLst>
                <a:tab pos="0" algn="l"/>
                <a:tab pos="410291" algn="l"/>
                <a:tab pos="820583" algn="l"/>
                <a:tab pos="1230873" algn="l"/>
                <a:tab pos="1641165" algn="l"/>
                <a:tab pos="2051456" algn="l"/>
                <a:tab pos="2461747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4" algn="l"/>
                <a:tab pos="5333787" algn="l"/>
                <a:tab pos="5744077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fld id="{F771D2B6-729E-42CD-BEE8-806DF132D539}" type="slidenum">
              <a:pPr>
                <a:tabLst>
                  <a:tab pos="0" algn="l"/>
                  <a:tab pos="410291" algn="l"/>
                  <a:tab pos="820583" algn="l"/>
                  <a:tab pos="1230873" algn="l"/>
                  <a:tab pos="1641165" algn="l"/>
                  <a:tab pos="2051456" algn="l"/>
                  <a:tab pos="2461747" algn="l"/>
                  <a:tab pos="2872039" algn="l"/>
                  <a:tab pos="3282330" algn="l"/>
                  <a:tab pos="3692622" algn="l"/>
                  <a:tab pos="4102913" algn="l"/>
                  <a:tab pos="4513204" algn="l"/>
                  <a:tab pos="4923494" algn="l"/>
                  <a:tab pos="5333787" algn="l"/>
                  <a:tab pos="5744077" algn="l"/>
                  <a:tab pos="6154369" algn="l"/>
                  <a:tab pos="6564660" algn="l"/>
                  <a:tab pos="6974952" algn="l"/>
                  <a:tab pos="7385243" algn="l"/>
                  <a:tab pos="7795534" algn="l"/>
                  <a:tab pos="8205826" algn="l"/>
                </a:tabLst>
              </a:pPr>
              <a:t>32</a:t>
            </a:fld>
            <a:endParaRPr lang="en-US" sz="1600">
              <a:solidFill>
                <a:srgbClr val="000000"/>
              </a:solidFill>
              <a:latin typeface="+mn-lt" pitchFamily="18"/>
              <a:ea typeface="+mn-ea" pitchFamily="2"/>
              <a:cs typeface="+mn-ea" pitchFamily="2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884187" y="8685164"/>
            <a:ext cx="2970953" cy="4575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0766" tIns="40383" rIns="80766" bIns="40383" anchor="b" anchorCtr="0" compatLnSpc="1"/>
          <a:lstStyle/>
          <a:p>
            <a:pPr algn="r">
              <a:tabLst>
                <a:tab pos="0" algn="l"/>
                <a:tab pos="410291" algn="l"/>
                <a:tab pos="820583" algn="l"/>
                <a:tab pos="1230873" algn="l"/>
                <a:tab pos="1641165" algn="l"/>
                <a:tab pos="2051456" algn="l"/>
                <a:tab pos="2461747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4" algn="l"/>
                <a:tab pos="5333787" algn="l"/>
                <a:tab pos="5744077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fld id="{034F7C8B-410D-4473-8BF7-03A474B4C915}" type="slidenum">
              <a:pPr algn="r">
                <a:tabLst>
                  <a:tab pos="0" algn="l"/>
                  <a:tab pos="410291" algn="l"/>
                  <a:tab pos="820583" algn="l"/>
                  <a:tab pos="1230873" algn="l"/>
                  <a:tab pos="1641165" algn="l"/>
                  <a:tab pos="2051456" algn="l"/>
                  <a:tab pos="2461747" algn="l"/>
                  <a:tab pos="2872039" algn="l"/>
                  <a:tab pos="3282330" algn="l"/>
                  <a:tab pos="3692622" algn="l"/>
                  <a:tab pos="4102913" algn="l"/>
                  <a:tab pos="4513204" algn="l"/>
                  <a:tab pos="4923494" algn="l"/>
                  <a:tab pos="5333787" algn="l"/>
                  <a:tab pos="5744077" algn="l"/>
                  <a:tab pos="6154369" algn="l"/>
                  <a:tab pos="6564660" algn="l"/>
                  <a:tab pos="6974952" algn="l"/>
                  <a:tab pos="7385243" algn="l"/>
                  <a:tab pos="7795534" algn="l"/>
                  <a:tab pos="8205826" algn="l"/>
                </a:tabLst>
              </a:pPr>
              <a:t>32</a:t>
            </a:fld>
            <a:endParaRPr lang="en-US" sz="1100">
              <a:solidFill>
                <a:srgbClr val="000000"/>
              </a:solidFill>
              <a:latin typeface="Arial Unicode MS" pitchFamily="34"/>
              <a:ea typeface="+mn-ea" pitchFamily="2"/>
              <a:cs typeface="+mn-ea" pitchFamily="2"/>
            </a:endParaRPr>
          </a:p>
        </p:txBody>
      </p:sp>
      <p:sp>
        <p:nvSpPr>
          <p:cNvPr id="4" name="Slide Image Placeholder 3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1"/>
          </p:nvPr>
        </p:nvSpPr>
        <p:spPr>
          <a:xfrm>
            <a:off x="0" y="-133923"/>
            <a:ext cx="163174" cy="269482"/>
          </a:xfrm>
        </p:spPr>
        <p:txBody>
          <a:bodyPr wrap="none" lIns="80766" tIns="41998" rIns="80766" bIns="41998" anchor="ctr" anchorCtr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/>
            <a:endParaRPr lang="en-US" kern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0"/>
            <a:ext cx="1271" cy="130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0766" tIns="40383" rIns="80766" bIns="40383" anchor="t" anchorCtr="0" compatLnSpc="1"/>
          <a:lstStyle/>
          <a:p>
            <a:pPr>
              <a:tabLst>
                <a:tab pos="0" algn="l"/>
                <a:tab pos="410291" algn="l"/>
                <a:tab pos="820583" algn="l"/>
                <a:tab pos="1230873" algn="l"/>
                <a:tab pos="1641165" algn="l"/>
                <a:tab pos="2051456" algn="l"/>
                <a:tab pos="2461747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4" algn="l"/>
                <a:tab pos="5333787" algn="l"/>
                <a:tab pos="5744077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fld id="{CC870FF0-6BA7-4E3A-93A1-2AFC01F75CA6}" type="slidenum">
              <a:pPr>
                <a:tabLst>
                  <a:tab pos="0" algn="l"/>
                  <a:tab pos="410291" algn="l"/>
                  <a:tab pos="820583" algn="l"/>
                  <a:tab pos="1230873" algn="l"/>
                  <a:tab pos="1641165" algn="l"/>
                  <a:tab pos="2051456" algn="l"/>
                  <a:tab pos="2461747" algn="l"/>
                  <a:tab pos="2872039" algn="l"/>
                  <a:tab pos="3282330" algn="l"/>
                  <a:tab pos="3692622" algn="l"/>
                  <a:tab pos="4102913" algn="l"/>
                  <a:tab pos="4513204" algn="l"/>
                  <a:tab pos="4923494" algn="l"/>
                  <a:tab pos="5333787" algn="l"/>
                  <a:tab pos="5744077" algn="l"/>
                  <a:tab pos="6154369" algn="l"/>
                  <a:tab pos="6564660" algn="l"/>
                  <a:tab pos="6974952" algn="l"/>
                  <a:tab pos="7385243" algn="l"/>
                  <a:tab pos="7795534" algn="l"/>
                  <a:tab pos="8205826" algn="l"/>
                </a:tabLst>
              </a:pPr>
              <a:t>33</a:t>
            </a:fld>
            <a:endParaRPr lang="en-US" sz="1600">
              <a:solidFill>
                <a:srgbClr val="000000"/>
              </a:solidFill>
              <a:latin typeface="+mn-lt" pitchFamily="18"/>
              <a:ea typeface="+mn-ea" pitchFamily="2"/>
              <a:cs typeface="+mn-ea" pitchFamily="2"/>
            </a:endParaRPr>
          </a:p>
        </p:txBody>
      </p:sp>
      <p:sp>
        <p:nvSpPr>
          <p:cNvPr id="3" name="Slide Image Placeholder 2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0" y="-133923"/>
            <a:ext cx="163174" cy="269482"/>
          </a:xfrm>
        </p:spPr>
        <p:txBody>
          <a:bodyPr wrap="none" lIns="80766" tIns="41998" rIns="80766" bIns="41998" anchor="ctr" anchorCtr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/>
            <a:endParaRPr lang="en-US" kern="1200"/>
          </a:p>
        </p:txBody>
      </p:sp>
      <p:sp>
        <p:nvSpPr>
          <p:cNvPr id="5" name="Freeform 4"/>
          <p:cNvSpPr/>
          <p:nvPr/>
        </p:nvSpPr>
        <p:spPr>
          <a:xfrm>
            <a:off x="3884187" y="8685164"/>
            <a:ext cx="2970953" cy="4575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0766" tIns="40383" rIns="80766" bIns="40383" anchor="b" anchorCtr="0" compatLnSpc="1"/>
          <a:lstStyle/>
          <a:p>
            <a:pPr algn="r">
              <a:tabLst>
                <a:tab pos="0" algn="l"/>
                <a:tab pos="410291" algn="l"/>
                <a:tab pos="820583" algn="l"/>
                <a:tab pos="1230873" algn="l"/>
                <a:tab pos="1641165" algn="l"/>
                <a:tab pos="2051456" algn="l"/>
                <a:tab pos="2461747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4" algn="l"/>
                <a:tab pos="5333787" algn="l"/>
                <a:tab pos="5744077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fld id="{8D3C482E-A5A1-400A-BA3D-D69849754C40}" type="slidenum">
              <a:pPr algn="r">
                <a:tabLst>
                  <a:tab pos="0" algn="l"/>
                  <a:tab pos="410291" algn="l"/>
                  <a:tab pos="820583" algn="l"/>
                  <a:tab pos="1230873" algn="l"/>
                  <a:tab pos="1641165" algn="l"/>
                  <a:tab pos="2051456" algn="l"/>
                  <a:tab pos="2461747" algn="l"/>
                  <a:tab pos="2872039" algn="l"/>
                  <a:tab pos="3282330" algn="l"/>
                  <a:tab pos="3692622" algn="l"/>
                  <a:tab pos="4102913" algn="l"/>
                  <a:tab pos="4513204" algn="l"/>
                  <a:tab pos="4923494" algn="l"/>
                  <a:tab pos="5333787" algn="l"/>
                  <a:tab pos="5744077" algn="l"/>
                  <a:tab pos="6154369" algn="l"/>
                  <a:tab pos="6564660" algn="l"/>
                  <a:tab pos="6974952" algn="l"/>
                  <a:tab pos="7385243" algn="l"/>
                  <a:tab pos="7795534" algn="l"/>
                  <a:tab pos="8205826" algn="l"/>
                </a:tabLst>
              </a:pPr>
              <a:t>33</a:t>
            </a:fld>
            <a:endParaRPr lang="en-US" sz="1100">
              <a:solidFill>
                <a:srgbClr val="000000"/>
              </a:solidFill>
              <a:latin typeface="Calibri" pitchFamily="18"/>
              <a:ea typeface="+mn-ea" pitchFamily="2"/>
              <a:cs typeface="+mn-ea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884187" y="8685164"/>
            <a:ext cx="2972541" cy="4575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0766" tIns="41998" rIns="80766" bIns="41998" anchor="b" anchorCtr="0" compatLnSpc="1"/>
          <a:lstStyle/>
          <a:p>
            <a:pPr algn="r" hangingPunct="0">
              <a:tabLst>
                <a:tab pos="0" algn="l"/>
                <a:tab pos="410291" algn="l"/>
                <a:tab pos="820583" algn="l"/>
                <a:tab pos="1230873" algn="l"/>
                <a:tab pos="1641165" algn="l"/>
                <a:tab pos="2051456" algn="l"/>
                <a:tab pos="2461747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4" algn="l"/>
                <a:tab pos="5333787" algn="l"/>
                <a:tab pos="5744077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fld id="{489FB99C-4334-4B84-A94A-FD47B06C52BE}" type="slidenum">
              <a:pPr algn="r" hangingPunct="0">
                <a:tabLst>
                  <a:tab pos="0" algn="l"/>
                  <a:tab pos="410291" algn="l"/>
                  <a:tab pos="820583" algn="l"/>
                  <a:tab pos="1230873" algn="l"/>
                  <a:tab pos="1641165" algn="l"/>
                  <a:tab pos="2051456" algn="l"/>
                  <a:tab pos="2461747" algn="l"/>
                  <a:tab pos="2872039" algn="l"/>
                  <a:tab pos="3282330" algn="l"/>
                  <a:tab pos="3692622" algn="l"/>
                  <a:tab pos="4102913" algn="l"/>
                  <a:tab pos="4513204" algn="l"/>
                  <a:tab pos="4923494" algn="l"/>
                  <a:tab pos="5333787" algn="l"/>
                  <a:tab pos="5744077" algn="l"/>
                  <a:tab pos="6154369" algn="l"/>
                  <a:tab pos="6564660" algn="l"/>
                  <a:tab pos="6974952" algn="l"/>
                  <a:tab pos="7385243" algn="l"/>
                  <a:tab pos="7795534" algn="l"/>
                  <a:tab pos="8205826" algn="l"/>
                </a:tabLst>
              </a:pPr>
              <a:t>34</a:t>
            </a:fld>
            <a:endParaRPr lang="en-US" sz="1100">
              <a:solidFill>
                <a:srgbClr val="000000"/>
              </a:solidFill>
              <a:latin typeface="Arial Unicode MS" pitchFamily="34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2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684528" y="6265241"/>
            <a:ext cx="163174" cy="269482"/>
          </a:xfrm>
        </p:spPr>
        <p:txBody>
          <a:bodyPr wrap="none" lIns="80766" tIns="41998" rIns="80766" bIns="41998" anchor="ctr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/>
            <a:r>
              <a:rPr lang="en-US" dirty="0" smtClean="0">
                <a:sym typeface="Wingdings" pitchFamily="2" charset="2"/>
              </a:rPr>
              <a:t>backup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F65EE-76D3-4DB1-8187-D8864317DB1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1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8130D-8B6A-45C1-90AD-98A471625310}" type="slidenum">
              <a:rPr lang="en-US"/>
              <a:pPr/>
              <a:t>36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2894" y="694145"/>
            <a:ext cx="4572212" cy="3429164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6436" y="4342582"/>
            <a:ext cx="5485129" cy="276999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r>
              <a:rPr lang="en-US" kern="1200" dirty="0" err="1" smtClean="0"/>
              <a:t>Deshalb</a:t>
            </a:r>
            <a:r>
              <a:rPr lang="en-US" kern="1200" dirty="0" smtClean="0"/>
              <a:t> Belle II, </a:t>
            </a:r>
            <a:r>
              <a:rPr lang="en-US" kern="1200" dirty="0" err="1" smtClean="0"/>
              <a:t>lumi</a:t>
            </a:r>
            <a:r>
              <a:rPr lang="en-US" kern="1200" dirty="0" smtClean="0"/>
              <a:t> etc… </a:t>
            </a:r>
            <a:endParaRPr lang="en-US" kern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117337-3080-456C-8B85-72A8621D5447}" type="slidenum">
              <a:rPr lang="de-DE" smtClean="0"/>
              <a:pPr/>
              <a:t>39</a:t>
            </a:fld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we go there, let’s remind us of the FGT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B91B5-83DE-4EF8-90E4-E71BEFB188A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98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1209B5-E842-4EFF-A5D4-0CCC1166B2EB}" type="slidenum">
              <a:rPr lang="en-US"/>
              <a:pPr/>
              <a:t>43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1209B5-E842-4EFF-A5D4-0CCC1166B2EB}" type="slidenum">
              <a:rPr lang="en-US"/>
              <a:pPr/>
              <a:t>46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283093" indent="-36833711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4938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89876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4814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79752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112276B7-75DB-4A59-9AAB-DB727BC91AC6}" type="slidenum">
              <a:rPr lang="en-US" sz="1200"/>
              <a:pPr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6E14D5-9042-4BCD-BD31-B5C5E1D0DFA5}" type="slidenum">
              <a:rPr lang="en-US"/>
              <a:pPr/>
              <a:t>52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713"/>
            <a:ext cx="5028370" cy="4113862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0000CC"/>
                </a:solidFill>
              </a:rPr>
              <a:t>For most RHIC kinematics, </a:t>
            </a:r>
            <a:r>
              <a:rPr lang="en-US" sz="1200" i="1" dirty="0" err="1" smtClean="0">
                <a:solidFill>
                  <a:srgbClr val="FF0000"/>
                </a:solidFill>
              </a:rPr>
              <a:t>gg</a:t>
            </a:r>
            <a:r>
              <a:rPr lang="en-US" sz="1200" b="0" dirty="0" smtClean="0">
                <a:solidFill>
                  <a:srgbClr val="FF0000"/>
                </a:solidFill>
              </a:rPr>
              <a:t> and </a:t>
            </a:r>
            <a:r>
              <a:rPr lang="en-US" sz="1200" i="1" dirty="0" err="1" smtClean="0">
                <a:solidFill>
                  <a:srgbClr val="FF0000"/>
                </a:solidFill>
              </a:rPr>
              <a:t>qg</a:t>
            </a:r>
            <a:r>
              <a:rPr lang="en-US" sz="1200" b="0" dirty="0" smtClean="0">
                <a:solidFill>
                  <a:srgbClr val="FF0000"/>
                </a:solidFill>
              </a:rPr>
              <a:t> dominate</a:t>
            </a:r>
            <a:r>
              <a:rPr lang="en-US" sz="1200" b="0" dirty="0" smtClean="0">
                <a:solidFill>
                  <a:srgbClr val="0000CC"/>
                </a:solidFill>
              </a:rPr>
              <a:t>, making </a:t>
            </a:r>
            <a:r>
              <a:rPr lang="en-US" sz="1200" b="0" i="1" dirty="0" smtClean="0">
                <a:solidFill>
                  <a:srgbClr val="0000CC"/>
                </a:solidFill>
              </a:rPr>
              <a:t>A</a:t>
            </a:r>
            <a:r>
              <a:rPr lang="en-US" sz="1200" b="0" i="1" baseline="-25000" dirty="0" smtClean="0">
                <a:solidFill>
                  <a:srgbClr val="0000CC"/>
                </a:solidFill>
              </a:rPr>
              <a:t>LL</a:t>
            </a:r>
            <a:r>
              <a:rPr lang="en-US" sz="1200" b="0" dirty="0" smtClean="0">
                <a:solidFill>
                  <a:srgbClr val="0000CC"/>
                </a:solidFill>
              </a:rPr>
              <a:t> for inclusive jets sensitive to </a:t>
            </a:r>
            <a:r>
              <a:rPr lang="en-US" sz="1200" dirty="0" smtClean="0">
                <a:solidFill>
                  <a:srgbClr val="006600"/>
                </a:solidFill>
              </a:rPr>
              <a:t>gluon polarization</a:t>
            </a:r>
            <a:r>
              <a:rPr lang="en-US" sz="1200" b="0" dirty="0" smtClean="0">
                <a:solidFill>
                  <a:srgbClr val="0000CC"/>
                </a:solidFill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err="1" smtClean="0">
                <a:solidFill>
                  <a:srgbClr val="0000CC"/>
                </a:solidFill>
              </a:rPr>
              <a:t>a</a:t>
            </a:r>
            <a:r>
              <a:rPr lang="en-US" sz="1200" b="0" baseline="-25000" dirty="0" err="1" smtClean="0">
                <a:solidFill>
                  <a:srgbClr val="0000CC"/>
                </a:solidFill>
              </a:rPr>
              <a:t>LL</a:t>
            </a:r>
            <a:r>
              <a:rPr lang="en-US" sz="1200" b="0" dirty="0" smtClean="0">
                <a:solidFill>
                  <a:srgbClr val="0000CC"/>
                </a:solidFill>
              </a:rPr>
              <a:t> is </a:t>
            </a:r>
            <a:r>
              <a:rPr lang="en-US" sz="1200" b="0" dirty="0" err="1" smtClean="0">
                <a:solidFill>
                  <a:srgbClr val="0000CC"/>
                </a:solidFill>
              </a:rPr>
              <a:t>partonic</a:t>
            </a:r>
            <a:r>
              <a:rPr lang="en-US" sz="1200" b="0" dirty="0" smtClean="0">
                <a:solidFill>
                  <a:srgbClr val="0000CC"/>
                </a:solidFill>
              </a:rPr>
              <a:t> asymmetry calculable in</a:t>
            </a:r>
            <a:r>
              <a:rPr lang="en-US" sz="1200" b="0" baseline="0" dirty="0" smtClean="0">
                <a:solidFill>
                  <a:srgbClr val="0000CC"/>
                </a:solidFill>
              </a:rPr>
              <a:t> </a:t>
            </a:r>
            <a:r>
              <a:rPr lang="en-US" sz="1200" b="0" baseline="0" dirty="0" err="1" smtClean="0">
                <a:solidFill>
                  <a:srgbClr val="0000CC"/>
                </a:solidFill>
              </a:rPr>
              <a:t>pQCD</a:t>
            </a:r>
            <a:endParaRPr lang="en-US" sz="1200" b="0" dirty="0" smtClean="0">
              <a:solidFill>
                <a:srgbClr val="0000CC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8552A8-D136-1548-94A9-53E6886885ED}" type="slidenum">
              <a:rPr lang="en-US"/>
              <a:pPr/>
              <a:t>53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1DDF3B-5C39-45FE-9586-26F6FA2EE255}" type="slidenum">
              <a:rPr lang="en-US"/>
              <a:pPr/>
              <a:t>55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88DD1D-226B-4BB5-837F-D6F14C94518C}" type="slidenum">
              <a:rPr lang="de-DE" smtClean="0"/>
              <a:pPr/>
              <a:t>56</a:t>
            </a:fld>
            <a:endParaRPr lang="de-D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- Vertical lines indicate bin boundaries</a:t>
            </a:r>
            <a:br>
              <a:rPr lang="en-US" dirty="0" smtClean="0"/>
            </a:br>
            <a:r>
              <a:rPr lang="en-US" dirty="0" smtClean="0"/>
              <a:t>- Structure in kinematic dependence of probabilities bc PID likelihood information combination of all PID subdetectors &amp; subdetectors have different efficiencies in different kinematic areas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2BF6B4-8262-4AFC-8827-0AEF24578748}" type="slidenum">
              <a:rPr lang="de-DE" smtClean="0"/>
              <a:pPr/>
              <a:t>57</a:t>
            </a:fld>
            <a:endParaRPr lang="de-D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211E02-D984-4132-91FE-C127D65177E4}" type="slidenum">
              <a:rPr lang="de-DE" smtClean="0"/>
              <a:pPr/>
              <a:t>58</a:t>
            </a:fld>
            <a:endParaRPr lang="de-DE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pPr defTabSz="457200" eaLnBrk="1" hangingPunct="1"/>
            <a:r>
              <a:rPr lang="en-US" dirty="0" smtClean="0"/>
              <a:t>Explain shown Monte Carlo: generated according to cross sections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D96AE0-5A6C-43D7-B2D2-DC51E4EE78D9}" type="slidenum">
              <a:rPr lang="de-DE" smtClean="0"/>
              <a:pPr/>
              <a:t>59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pPr defTabSz="45720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-Compare transveristy extraction to lattice claclulations</a:t>
            </a:r>
            <a:br>
              <a:rPr lang="en-US" dirty="0" smtClean="0"/>
            </a:br>
            <a:r>
              <a:rPr lang="en-US" dirty="0" smtClean="0"/>
              <a:t>-additional dof from detecting second hadron-&gt; quark spin sensitivity survives kt integration</a:t>
            </a:r>
          </a:p>
          <a:p>
            <a:pPr eaLnBrk="1" hangingPunct="1"/>
            <a:r>
              <a:rPr lang="en-US" dirty="0" smtClean="0"/>
              <a:t>(=&gt; should see sin2theta/(1+costheta) dependence in asymmetries, sin2theta from sz=0 virt photon state, the 1/(1+costheta)</a:t>
            </a:r>
            <a:br>
              <a:rPr lang="en-US" dirty="0" smtClean="0"/>
            </a:br>
            <a:r>
              <a:rPr lang="en-US" dirty="0" smtClean="0"/>
              <a:t>from the other two hel states sz = +-1)</a:t>
            </a:r>
            <a:br>
              <a:rPr lang="en-US" dirty="0" smtClean="0"/>
            </a:br>
            <a:r>
              <a:rPr lang="en-US" dirty="0" smtClean="0"/>
              <a:t>=&gt; collinear models for factorization usable &amp; for QCD evolution, not involving tmd convolutions or moments (vs CollinsFF)</a:t>
            </a:r>
            <a:br>
              <a:rPr lang="en-US" dirty="0" smtClean="0"/>
            </a:br>
            <a:r>
              <a:rPr lang="en-US" dirty="0" smtClean="0"/>
              <a:t>-again vs cancellation in unpolarized e+e-: measuring correlations of hadrons in opposing hemisphere</a:t>
            </a:r>
            <a:br>
              <a:rPr lang="en-US" dirty="0" smtClean="0"/>
            </a:br>
            <a:r>
              <a:rPr lang="en-US" dirty="0" smtClean="0"/>
              <a:t>-&gt; correlation doesn’t vanish bc qqbar pair has correlated spins</a:t>
            </a:r>
            <a:br>
              <a:rPr lang="en-US" dirty="0" smtClean="0"/>
            </a:br>
            <a:r>
              <a:rPr lang="en-US" dirty="0" smtClean="0"/>
              <a:t>-IFF describes fragmentation of q w transverse spin into pair of unpol hadrons</a:t>
            </a:r>
            <a:br>
              <a:rPr lang="en-US" dirty="0" smtClean="0"/>
            </a:br>
            <a:r>
              <a:rPr lang="en-US" dirty="0" smtClean="0"/>
              <a:t>since quark spin not known in e+e- -&gt; not measure angle between quark spin and zimuthal angle of plane spanned by two hadrons</a:t>
            </a:r>
            <a:br>
              <a:rPr lang="en-US" dirty="0" smtClean="0"/>
            </a:br>
            <a:r>
              <a:rPr lang="en-US" dirty="0" smtClean="0"/>
              <a:t>wrt to transverse quark spin. But measure correlation of angles phi1 pih2 of 2 pairs in opposing hemispheres wrt plane spanned</a:t>
            </a:r>
            <a:br>
              <a:rPr lang="en-US" dirty="0" smtClean="0"/>
            </a:br>
            <a:r>
              <a:rPr lang="en-US" dirty="0" smtClean="0"/>
              <a:t>by e+e- axis &amp; thrust/qqbar axis.</a:t>
            </a:r>
            <a:br>
              <a:rPr lang="en-US" dirty="0" smtClean="0"/>
            </a:br>
            <a:r>
              <a:rPr lang="en-US" dirty="0" smtClean="0"/>
              <a:t>- Can’t measure IFF as a whole -&gt; partial wave analysis, expand in Legendre polys, first two terms enough to get minimal set for description </a:t>
            </a:r>
            <a:br>
              <a:rPr lang="en-US" dirty="0" smtClean="0"/>
            </a:br>
            <a:r>
              <a:rPr lang="en-US" dirty="0" smtClean="0"/>
              <a:t>of all polarization states of system in cm frame for relative partial waves l=0,1 (s and p) &amp; unpolarized contrib.</a:t>
            </a:r>
            <a:br>
              <a:rPr lang="en-US" dirty="0" smtClean="0"/>
            </a:br>
            <a:r>
              <a:rPr lang="en-US" dirty="0" smtClean="0"/>
              <a:t>low invariant mass hadron pairs are mainly produced in s and pwave channel. P wave contribution viewable as fragmentation of spin1</a:t>
            </a:r>
            <a:br>
              <a:rPr lang="en-US" dirty="0" smtClean="0"/>
            </a:br>
            <a:r>
              <a:rPr lang="en-US" dirty="0" smtClean="0"/>
              <a:t>parts (the rho for pi pair production)- so pi pairs actually supposed to come from a real rho in both hemispheres? </a:t>
            </a:r>
            <a:br>
              <a:rPr lang="en-US" dirty="0" smtClean="0"/>
            </a:br>
            <a:r>
              <a:rPr lang="en-US" dirty="0" smtClean="0"/>
              <a:t>- IFF should show strong dependence on inv mass of hadron pair bc relative partial waves of pi and k pairs determined by resonance they were produced from, so upper point is correct…</a:t>
            </a:r>
            <a:br>
              <a:rPr lang="en-US" dirty="0" smtClean="0"/>
            </a:br>
            <a:r>
              <a:rPr lang="en-US" dirty="0" smtClean="0"/>
              <a:t>- predictions from Collins &amp; Ladinsky; Jaffe, Jin, Tnag; Radici, Jakob, Bianconi; Bacchetta and Radiciexist predictions for asymmetries at belle obtained from fit to hermes data and evolution to belle scale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A098B7-71B3-4B8C-8848-0712BDDD344B}" type="slidenum">
              <a:rPr lang="de-DE" smtClean="0"/>
              <a:pPr/>
              <a:t>60</a:t>
            </a:fld>
            <a:endParaRPr lang="de-D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C9C4C7-1269-4538-867A-ACA4D0E1BB2A}" type="slidenum">
              <a:rPr lang="en-US"/>
              <a:pPr/>
              <a:t>62</a:t>
            </a:fld>
            <a:endParaRPr lang="en-US"/>
          </a:p>
        </p:txBody>
      </p:sp>
      <p:sp>
        <p:nvSpPr>
          <p:cNvPr id="304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413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de-DE" dirty="0" smtClean="0"/>
              <a:t>Show formula</a:t>
            </a:r>
            <a:r>
              <a:rPr lang="de-DE" baseline="0" dirty="0" smtClean="0"/>
              <a:t> from before</a:t>
            </a:r>
            <a:endParaRPr lang="de-DE" dirty="0"/>
          </a:p>
        </p:txBody>
      </p:sp>
      <p:sp>
        <p:nvSpPr>
          <p:cNvPr id="3041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440D4BA-D748-4BC7-921E-6A529FE8E4F4}" type="slidenum">
              <a:rPr lang="en-US" sz="1200" b="0">
                <a:latin typeface="Calibri" pitchFamily="34" charset="0"/>
              </a:rPr>
              <a:pPr algn="r" eaLnBrk="1" hangingPunct="1"/>
              <a:t>62</a:t>
            </a:fld>
            <a:endParaRPr lang="en-US" sz="12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Check number of events for continuum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2FA0D9-E0FE-466C-8369-1B0CE81A89C0}" type="slidenum">
              <a:rPr lang="de-DE" smtClean="0"/>
              <a:pPr/>
              <a:t>21</a:t>
            </a:fld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32DDFD-C59F-4190-B00D-121B94686906}" type="slidenum">
              <a:rPr lang="en-US"/>
              <a:pPr/>
              <a:t>22</a:t>
            </a:fld>
            <a:endParaRPr lang="en-US"/>
          </a:p>
        </p:txBody>
      </p:sp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de-DE"/>
          </a:p>
        </p:txBody>
      </p:sp>
      <p:sp>
        <p:nvSpPr>
          <p:cNvPr id="145412" name="Slide Number Placeholder 3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7238" indent="-292100" defTabSz="9318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5225" indent="-233363" defTabSz="9318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0363" indent="-233363" defTabSz="9318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7088" indent="-233363" defTabSz="9318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4288" indent="-233363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11488" indent="-233363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68688" indent="-233363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25888" indent="-233363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309ADF2F-42D6-45A6-9338-16E8B9F1E3D2}" type="slidenum">
              <a:rPr lang="en-US" sz="1200">
                <a:latin typeface="Calibri" pitchFamily="34" charset="0"/>
              </a:rPr>
              <a:pPr algn="r"/>
              <a:t>22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F65EE-76D3-4DB1-8187-D8864317DB1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1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This is why we don’t really ‘measure’ unpolarized FFs but we measure</a:t>
            </a:r>
            <a:r>
              <a:rPr lang="en-US" baseline="0" dirty="0" smtClean="0"/>
              <a:t> sums of convolutions of </a:t>
            </a:r>
            <a:r>
              <a:rPr lang="en-US" baseline="0" dirty="0" err="1" smtClean="0"/>
              <a:t>coeff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fcts</a:t>
            </a:r>
            <a:r>
              <a:rPr lang="en-US" baseline="0" dirty="0" smtClean="0"/>
              <a:t> with FFs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Start with:</a:t>
            </a:r>
            <a:br>
              <a:rPr lang="en-US" dirty="0" smtClean="0"/>
            </a:br>
            <a:r>
              <a:rPr lang="en-US" dirty="0" smtClean="0"/>
              <a:t>with QCD analysis, FF can be extracted from hadron multiplicities</a:t>
            </a:r>
            <a:br>
              <a:rPr lang="en-US" dirty="0" smtClean="0"/>
            </a:br>
            <a:r>
              <a:rPr lang="en-US" dirty="0" smtClean="0"/>
              <a:t>data come from different Q2, evolution allows us to simultaneously fit datasets from multiple Q2/experiments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2AB56D-C95A-485E-BB3E-45A92A66D73B}" type="slidenum">
              <a:rPr lang="de-DE" smtClean="0"/>
              <a:pPr/>
              <a:t>24</a:t>
            </a:fld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C09F65-FA3A-4DB1-BB2E-5ED65E067FBD}" type="slidenum">
              <a:rPr lang="de-DE" smtClean="0"/>
              <a:pPr/>
              <a:t>25</a:t>
            </a:fld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1AAA6-5F23-4E98-AF05-6563F67808CF}" type="slidenum">
              <a:rPr lang="de-DE" smtClean="0"/>
              <a:pPr/>
              <a:t>26</a:t>
            </a:fld>
            <a:endParaRPr lang="de-DE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pPr defTabSz="45720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 charge resolved.</a:t>
            </a:r>
            <a:r>
              <a:rPr lang="en-US" baseline="0" dirty="0" smtClean="0"/>
              <a:t> Different charge: charge ratios off by 2 sigma from 1.0 for pi, within 1 sigma for 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Write: to be compared to slide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1B2EB0-A2E1-4F2C-A505-E43258157323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D4BA-6A73-4458-BEE3-6F9946DD7238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071B-1E84-4D8E-A781-526FAD8EC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D4BA-6A73-4458-BEE3-6F9946DD7238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071B-1E84-4D8E-A781-526FAD8EC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0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D4BA-6A73-4458-BEE3-6F9946DD7238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071B-1E84-4D8E-A781-526FAD8EC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04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038600" cy="2452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71888"/>
            <a:ext cx="4038600" cy="245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9688" y="6613525"/>
            <a:ext cx="4837112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Carl Gagliardi – </a:t>
            </a:r>
            <a:r>
              <a:rPr lang="en-US" b="1" i="1"/>
              <a:t>STAR</a:t>
            </a:r>
            <a:r>
              <a:rPr lang="en-US"/>
              <a:t> Spin:  Recent Highlights and Results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584950"/>
            <a:ext cx="2133600" cy="231775"/>
          </a:xfrm>
        </p:spPr>
        <p:txBody>
          <a:bodyPr/>
          <a:lstStyle>
            <a:lvl1pPr>
              <a:defRPr/>
            </a:lvl1pPr>
          </a:lstStyle>
          <a:p>
            <a:fld id="{F251096D-C7EE-45C8-8CC6-DF404F5DB4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6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D4BA-6A73-4458-BEE3-6F9946DD7238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071B-1E84-4D8E-A781-526FAD8EC10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6" descr="IUwide_psd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0" r="36715" b="27788"/>
          <a:stretch/>
        </p:blipFill>
        <p:spPr bwMode="auto">
          <a:xfrm>
            <a:off x="0" y="82881"/>
            <a:ext cx="518614" cy="45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578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D4BA-6A73-4458-BEE3-6F9946DD7238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071B-1E84-4D8E-A781-526FAD8EC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7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D4BA-6A73-4458-BEE3-6F9946DD7238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071B-1E84-4D8E-A781-526FAD8EC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1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D4BA-6A73-4458-BEE3-6F9946DD7238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071B-1E84-4D8E-A781-526FAD8EC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8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D4BA-6A73-4458-BEE3-6F9946DD7238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071B-1E84-4D8E-A781-526FAD8EC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1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D4BA-6A73-4458-BEE3-6F9946DD7238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071B-1E84-4D8E-A781-526FAD8EC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66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D4BA-6A73-4458-BEE3-6F9946DD7238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071B-1E84-4D8E-A781-526FAD8EC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84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D4BA-6A73-4458-BEE3-6F9946DD7238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071B-1E84-4D8E-A781-526FAD8EC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2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BD4BA-6A73-4458-BEE3-6F9946DD7238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E071B-1E84-4D8E-A781-526FAD8EC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4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42.wmf"/><Relationship Id="rId26" Type="http://schemas.openxmlformats.org/officeDocument/2006/relationships/image" Target="../media/image46.wmf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10.bin"/><Relationship Id="rId25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wmf"/><Relationship Id="rId20" Type="http://schemas.openxmlformats.org/officeDocument/2006/relationships/image" Target="../media/image43.wmf"/><Relationship Id="rId29" Type="http://schemas.openxmlformats.org/officeDocument/2006/relationships/oleObject" Target="../embeddings/oleObject16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7.bin"/><Relationship Id="rId24" Type="http://schemas.openxmlformats.org/officeDocument/2006/relationships/image" Target="../media/image45.wmf"/><Relationship Id="rId32" Type="http://schemas.openxmlformats.org/officeDocument/2006/relationships/image" Target="../media/image49.wmf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3.bin"/><Relationship Id="rId28" Type="http://schemas.openxmlformats.org/officeDocument/2006/relationships/image" Target="../media/image47.wmf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11.bin"/><Relationship Id="rId31" Type="http://schemas.openxmlformats.org/officeDocument/2006/relationships/oleObject" Target="../embeddings/oleObject17.bin"/><Relationship Id="rId4" Type="http://schemas.openxmlformats.org/officeDocument/2006/relationships/image" Target="../media/image50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40.wmf"/><Relationship Id="rId22" Type="http://schemas.openxmlformats.org/officeDocument/2006/relationships/image" Target="../media/image44.wmf"/><Relationship Id="rId27" Type="http://schemas.openxmlformats.org/officeDocument/2006/relationships/oleObject" Target="../embeddings/oleObject15.bin"/><Relationship Id="rId30" Type="http://schemas.openxmlformats.org/officeDocument/2006/relationships/image" Target="../media/image4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4.png"/><Relationship Id="rId5" Type="http://schemas.openxmlformats.org/officeDocument/2006/relationships/image" Target="../media/image63.wmf"/><Relationship Id="rId4" Type="http://schemas.openxmlformats.org/officeDocument/2006/relationships/oleObject" Target="../embeddings/oleObject1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2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2.wmf"/><Relationship Id="rId4" Type="http://schemas.openxmlformats.org/officeDocument/2006/relationships/oleObject" Target="../embeddings/oleObject2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78.png"/><Relationship Id="rId4" Type="http://schemas.openxmlformats.org/officeDocument/2006/relationships/image" Target="../media/image7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2.wmf"/><Relationship Id="rId5" Type="http://schemas.openxmlformats.org/officeDocument/2006/relationships/image" Target="../media/image65.wmf"/><Relationship Id="rId10" Type="http://schemas.openxmlformats.org/officeDocument/2006/relationships/image" Target="../media/image80.wmf"/><Relationship Id="rId4" Type="http://schemas.openxmlformats.org/officeDocument/2006/relationships/image" Target="../media/image81.png"/><Relationship Id="rId9" Type="http://schemas.openxmlformats.org/officeDocument/2006/relationships/oleObject" Target="../embeddings/oleObject2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0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115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18.wmf"/><Relationship Id="rId12" Type="http://schemas.openxmlformats.org/officeDocument/2006/relationships/image" Target="../media/image123.png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24.png"/><Relationship Id="rId20" Type="http://schemas.openxmlformats.org/officeDocument/2006/relationships/image" Target="../media/image116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3.wmf"/><Relationship Id="rId11" Type="http://schemas.openxmlformats.org/officeDocument/2006/relationships/image" Target="../media/image122.wmf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121.png"/><Relationship Id="rId19" Type="http://schemas.openxmlformats.org/officeDocument/2006/relationships/oleObject" Target="../embeddings/oleObject28.bin"/><Relationship Id="rId4" Type="http://schemas.openxmlformats.org/officeDocument/2006/relationships/image" Target="../media/image117.png"/><Relationship Id="rId9" Type="http://schemas.openxmlformats.org/officeDocument/2006/relationships/image" Target="../media/image120.wmf"/><Relationship Id="rId14" Type="http://schemas.openxmlformats.org/officeDocument/2006/relationships/image" Target="../media/image114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130.wmf"/><Relationship Id="rId18" Type="http://schemas.openxmlformats.org/officeDocument/2006/relationships/oleObject" Target="../embeddings/oleObject36.bin"/><Relationship Id="rId3" Type="http://schemas.openxmlformats.org/officeDocument/2006/relationships/notesSlide" Target="../notesSlides/notesSlide22.xml"/><Relationship Id="rId21" Type="http://schemas.openxmlformats.org/officeDocument/2006/relationships/oleObject" Target="../embeddings/oleObject38.bin"/><Relationship Id="rId7" Type="http://schemas.openxmlformats.org/officeDocument/2006/relationships/image" Target="../media/image127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13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7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129.wmf"/><Relationship Id="rId5" Type="http://schemas.openxmlformats.org/officeDocument/2006/relationships/image" Target="../media/image126.wmf"/><Relationship Id="rId15" Type="http://schemas.openxmlformats.org/officeDocument/2006/relationships/image" Target="../media/image131.wmf"/><Relationship Id="rId23" Type="http://schemas.openxmlformats.org/officeDocument/2006/relationships/image" Target="../media/image750.png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133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128.wmf"/><Relationship Id="rId14" Type="http://schemas.openxmlformats.org/officeDocument/2006/relationships/oleObject" Target="../embeddings/oleObject34.bin"/><Relationship Id="rId22" Type="http://schemas.openxmlformats.org/officeDocument/2006/relationships/image" Target="../media/image48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4.w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148.png"/><Relationship Id="rId4" Type="http://schemas.openxmlformats.org/officeDocument/2006/relationships/image" Target="../media/image146.png"/><Relationship Id="rId9" Type="http://schemas.openxmlformats.org/officeDocument/2006/relationships/image" Target="../media/image145.w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Recent Experimental Results</a:t>
            </a:r>
            <a:br>
              <a:rPr lang="en-US" dirty="0" smtClean="0"/>
            </a:br>
            <a:r>
              <a:rPr lang="en-US" dirty="0" smtClean="0"/>
              <a:t>from RHIC spin and Belle FFs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Anselm </a:t>
            </a:r>
            <a:r>
              <a:rPr lang="en-US" dirty="0" err="1" smtClean="0"/>
              <a:t>Vossen</a:t>
            </a:r>
            <a:endParaRPr lang="en-US" dirty="0" smtClean="0"/>
          </a:p>
          <a:p>
            <a:r>
              <a:rPr lang="en-US" dirty="0" smtClean="0"/>
              <a:t>CEEM</a:t>
            </a:r>
            <a:endParaRPr lang="en-US" dirty="0"/>
          </a:p>
        </p:txBody>
      </p:sp>
      <p:pic>
        <p:nvPicPr>
          <p:cNvPr id="4" name="Picture 3" descr="IUwide_ps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157912"/>
            <a:ext cx="1905000" cy="6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2059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QCD Evolution 2012</a:t>
            </a:r>
          </a:p>
          <a:p>
            <a:r>
              <a:rPr lang="en-US" dirty="0" err="1" smtClean="0"/>
              <a:t>JLab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63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0080" y="-228600"/>
            <a:ext cx="8229600" cy="1143000"/>
          </a:xfrm>
        </p:spPr>
        <p:txBody>
          <a:bodyPr/>
          <a:lstStyle/>
          <a:p>
            <a:r>
              <a:rPr lang="en-US" dirty="0" smtClean="0"/>
              <a:t>Going to A</a:t>
            </a:r>
            <a:r>
              <a:rPr lang="en-US" baseline="-25000" dirty="0" smtClean="0"/>
              <a:t>N</a:t>
            </a:r>
            <a:r>
              <a:rPr lang="en-US" dirty="0" smtClean="0"/>
              <a:t> @ 200 </a:t>
            </a:r>
            <a:r>
              <a:rPr lang="en-US" dirty="0" err="1" smtClean="0"/>
              <a:t>GeV</a:t>
            </a:r>
            <a:endParaRPr lang="en-US" dirty="0"/>
          </a:p>
        </p:txBody>
      </p:sp>
      <p:pic>
        <p:nvPicPr>
          <p:cNvPr id="5" name="Picture 3" descr="cpr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t="7050" r="8990"/>
          <a:stretch>
            <a:fillRect/>
          </a:stretch>
        </p:blipFill>
        <p:spPr bwMode="auto">
          <a:xfrm>
            <a:off x="76200" y="3284537"/>
            <a:ext cx="48387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800600" y="4621354"/>
            <a:ext cx="2667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dirty="0" smtClean="0">
                <a:cs typeface="Arial" pitchFamily="34" charset="0"/>
              </a:rPr>
              <a:t>η</a:t>
            </a:r>
            <a:r>
              <a:rPr lang="en-US" dirty="0">
                <a:cs typeface="Arial" pitchFamily="34" charset="0"/>
              </a:rPr>
              <a:t>&gt;3.3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5900" y="609600"/>
            <a:ext cx="3505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cbreak1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6" t="7259" r="3258"/>
          <a:stretch/>
        </p:blipFill>
        <p:spPr bwMode="auto">
          <a:xfrm>
            <a:off x="0" y="1195944"/>
            <a:ext cx="228600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33400" y="2605087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err="1">
                <a:latin typeface="Arial Rounded MT Bold" pitchFamily="34" charset="0"/>
              </a:rPr>
              <a:t>x</a:t>
            </a:r>
            <a:r>
              <a:rPr lang="en-US" baseline="-25000" dirty="0" err="1">
                <a:latin typeface="Arial Rounded MT Bold" pitchFamily="34" charset="0"/>
              </a:rPr>
              <a:t>F</a:t>
            </a:r>
            <a:endParaRPr lang="en-US" baseline="-25000" dirty="0">
              <a:latin typeface="Arial Rounded MT Bold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6519"/>
          <a:stretch/>
        </p:blipFill>
        <p:spPr bwMode="auto">
          <a:xfrm>
            <a:off x="2483040" y="1050925"/>
            <a:ext cx="300336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9737" y="914400"/>
            <a:ext cx="217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 Contributions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99048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endParaRPr lang="en-US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114890" y="1195944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g</a:t>
            </a:r>
            <a:endParaRPr lang="en-US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9055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Matura MT Script Capitals"/>
              </a:rPr>
              <a:t> √</a:t>
            </a:r>
            <a:r>
              <a:rPr lang="en-US" dirty="0"/>
              <a:t>s</a:t>
            </a:r>
            <a:r>
              <a:rPr lang="en-US" dirty="0" smtClean="0"/>
              <a:t> dependence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95263" y="871762"/>
            <a:ext cx="8948737" cy="5653637"/>
            <a:chOff x="195263" y="871762"/>
            <a:chExt cx="8948737" cy="5653637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871762"/>
              <a:ext cx="4572000" cy="3547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 Box 17"/>
            <p:cNvSpPr txBox="1">
              <a:spLocks noChangeArrowheads="1"/>
            </p:cNvSpPr>
            <p:nvPr/>
          </p:nvSpPr>
          <p:spPr bwMode="auto">
            <a:xfrm>
              <a:off x="195263" y="5325070"/>
              <a:ext cx="7573933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buFontTx/>
                <a:buChar char="•"/>
              </a:pPr>
              <a:r>
                <a:rPr lang="en-US" dirty="0"/>
                <a:t>No strong dependence on </a:t>
              </a:r>
              <a:r>
                <a:rPr lang="en-US" dirty="0">
                  <a:sym typeface="Symbol" pitchFamily="18" charset="2"/>
                </a:rPr>
                <a:t>s from 19.4 to 200 </a:t>
              </a:r>
              <a:r>
                <a:rPr lang="en-US" dirty="0" err="1">
                  <a:sym typeface="Symbol" pitchFamily="18" charset="2"/>
                </a:rPr>
                <a:t>GeV</a:t>
              </a:r>
              <a:endParaRPr lang="en-US" dirty="0">
                <a:sym typeface="Symbol" pitchFamily="18" charset="2"/>
              </a:endParaRPr>
            </a:p>
            <a:p>
              <a:pPr lvl="1" algn="l">
                <a:buFontTx/>
                <a:buChar char="•"/>
              </a:pPr>
              <a:r>
                <a:rPr lang="en-US" dirty="0">
                  <a:sym typeface="Symbol" pitchFamily="18" charset="2"/>
                </a:rPr>
                <a:t>Spread probably due to different acceptance in </a:t>
              </a:r>
              <a:r>
                <a:rPr lang="en-US" dirty="0" err="1">
                  <a:sym typeface="Symbol" pitchFamily="18" charset="2"/>
                </a:rPr>
                <a:t>pseudorapidity</a:t>
              </a:r>
              <a:r>
                <a:rPr lang="en-US" dirty="0">
                  <a:sym typeface="Symbol" pitchFamily="18" charset="2"/>
                </a:rPr>
                <a:t> and/or </a:t>
              </a:r>
              <a:r>
                <a:rPr lang="en-US" dirty="0" err="1">
                  <a:sym typeface="Symbol" pitchFamily="18" charset="2"/>
                </a:rPr>
                <a:t>p</a:t>
              </a:r>
              <a:r>
                <a:rPr lang="en-US" baseline="-25000" dirty="0" err="1">
                  <a:sym typeface="Symbol" pitchFamily="18" charset="2"/>
                </a:rPr>
                <a:t>T</a:t>
              </a:r>
              <a:endParaRPr lang="en-US" baseline="-25000" dirty="0">
                <a:sym typeface="Symbol" pitchFamily="18" charset="2"/>
              </a:endParaRPr>
            </a:p>
            <a:p>
              <a:pPr>
                <a:buFontTx/>
                <a:buChar char="•"/>
              </a:pPr>
              <a:r>
                <a:rPr lang="en-US" dirty="0" err="1" smtClean="0">
                  <a:sym typeface="Symbol" pitchFamily="18" charset="2"/>
                </a:rPr>
                <a:t>x</a:t>
              </a:r>
              <a:r>
                <a:rPr lang="en-US" baseline="-25000" dirty="0" err="1" smtClean="0">
                  <a:sym typeface="Symbol" pitchFamily="18" charset="2"/>
                </a:rPr>
                <a:t>F</a:t>
              </a:r>
              <a:r>
                <a:rPr lang="en-US" dirty="0" smtClean="0">
                  <a:sym typeface="Symbol" pitchFamily="18" charset="2"/>
                </a:rPr>
                <a:t> </a:t>
              </a:r>
              <a:r>
                <a:rPr lang="en-US" dirty="0">
                  <a:sym typeface="Symbol" pitchFamily="18" charset="2"/>
                </a:rPr>
                <a:t>~ &lt;z&gt;</a:t>
              </a:r>
              <a:r>
                <a:rPr lang="en-US" dirty="0" err="1">
                  <a:sym typeface="Symbol" pitchFamily="18" charset="2"/>
                </a:rPr>
                <a:t>P</a:t>
              </a:r>
              <a:r>
                <a:rPr lang="en-US" baseline="30000" dirty="0" err="1">
                  <a:sym typeface="Symbol" pitchFamily="18" charset="2"/>
                </a:rPr>
                <a:t>jet</a:t>
              </a:r>
              <a:r>
                <a:rPr lang="en-US" dirty="0">
                  <a:sym typeface="Symbol" pitchFamily="18" charset="2"/>
                </a:rPr>
                <a:t>/P</a:t>
              </a:r>
              <a:r>
                <a:rPr lang="en-US" baseline="-25000" dirty="0">
                  <a:sym typeface="Symbol" pitchFamily="18" charset="2"/>
                </a:rPr>
                <a:t>L</a:t>
              </a:r>
              <a:r>
                <a:rPr lang="en-US" dirty="0">
                  <a:sym typeface="Symbol" pitchFamily="18" charset="2"/>
                </a:rPr>
                <a:t> </a:t>
              </a:r>
              <a:r>
                <a:rPr lang="en-US" dirty="0" smtClean="0">
                  <a:sym typeface="Symbol" pitchFamily="18" charset="2"/>
                </a:rPr>
                <a:t>~ x : shape induced by shape of Collins/</a:t>
              </a:r>
              <a:r>
                <a:rPr lang="en-US" dirty="0" err="1" smtClean="0">
                  <a:sym typeface="Symbol" pitchFamily="18" charset="2"/>
                </a:rPr>
                <a:t>Sivers</a:t>
              </a:r>
              <a:r>
                <a:rPr lang="en-US" dirty="0" smtClean="0">
                  <a:sym typeface="Symbol" pitchFamily="18" charset="2"/>
                </a:rPr>
                <a:t> (weak evolution)</a:t>
              </a:r>
            </a:p>
            <a:p>
              <a:pPr>
                <a:buFontTx/>
                <a:buChar char="•"/>
              </a:pPr>
              <a:r>
                <a:rPr lang="en-US" dirty="0" smtClean="0">
                  <a:sym typeface="Symbol" pitchFamily="18" charset="2"/>
                </a:rPr>
                <a:t>500 </a:t>
              </a:r>
              <a:r>
                <a:rPr lang="en-US" dirty="0" err="1" smtClean="0">
                  <a:sym typeface="Symbol" pitchFamily="18" charset="2"/>
                </a:rPr>
                <a:t>GeV</a:t>
              </a:r>
              <a:r>
                <a:rPr lang="en-US" dirty="0" smtClean="0">
                  <a:sym typeface="Symbol" pitchFamily="18" charset="2"/>
                </a:rPr>
                <a:t> soon</a:t>
              </a:r>
              <a:endParaRPr lang="en-US" dirty="0">
                <a:sym typeface="Symbol" pitchFamily="18" charset="2"/>
              </a:endParaRPr>
            </a:p>
          </p:txBody>
        </p:sp>
      </p:grpSp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" r="7692"/>
          <a:stretch>
            <a:fillRect/>
          </a:stretch>
        </p:blipFill>
        <p:spPr bwMode="auto">
          <a:xfrm>
            <a:off x="161144" y="1027627"/>
            <a:ext cx="4191000" cy="323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0242" y="4434363"/>
            <a:ext cx="5679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a typeface="ＭＳ Ｐゴシック" pitchFamily="34" charset="-128"/>
              </a:rPr>
              <a:t>Asymmetries: forward region </a:t>
            </a:r>
            <a:r>
              <a:rPr lang="en-US" sz="1400" dirty="0"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en-US" baseline="30000" dirty="0">
                <a:ea typeface="ＭＳ Ｐゴシック" pitchFamily="34" charset="-128"/>
                <a:sym typeface="Symbol" pitchFamily="18" charset="2"/>
              </a:rPr>
              <a:t>0</a:t>
            </a:r>
            <a:r>
              <a:rPr lang="en-US" dirty="0">
                <a:ea typeface="ＭＳ Ｐゴシック" pitchFamily="34" charset="-128"/>
                <a:sym typeface="Symbol" pitchFamily="18" charset="2"/>
              </a:rPr>
              <a:t>  3</a:t>
            </a:r>
            <a:r>
              <a:rPr lang="en-US" dirty="0">
                <a:ea typeface="ＭＳ Ｐゴシック" pitchFamily="34" charset="-128"/>
              </a:rPr>
              <a:t>.1 &lt; | </a:t>
            </a:r>
            <a:r>
              <a:rPr lang="el-GR" dirty="0">
                <a:ea typeface="ＭＳ Ｐゴシック" pitchFamily="34" charset="-128"/>
              </a:rPr>
              <a:t>η</a:t>
            </a:r>
            <a:r>
              <a:rPr lang="en-US" dirty="0">
                <a:ea typeface="ＭＳ Ｐゴシック" pitchFamily="34" charset="-128"/>
              </a:rPr>
              <a:t> | &lt; 3.9, 62.4 </a:t>
            </a:r>
            <a:r>
              <a:rPr lang="en-US" dirty="0" err="1">
                <a:ea typeface="ＭＳ Ｐゴシック" pitchFamily="34" charset="-128"/>
              </a:rPr>
              <a:t>GeV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2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P</a:t>
            </a:r>
            <a:r>
              <a:rPr lang="en-US" baseline="-25000" dirty="0" smtClean="0"/>
              <a:t>T</a:t>
            </a:r>
            <a:r>
              <a:rPr lang="en-US" dirty="0" smtClean="0"/>
              <a:t> 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487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609600"/>
            <a:ext cx="758190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5638800"/>
            <a:ext cx="8610600" cy="1190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smtClean="0">
                <a:ea typeface="ＭＳ Ｐゴシック" pitchFamily="34" charset="-128"/>
              </a:rPr>
              <a:t>No evidence of 1/</a:t>
            </a:r>
            <a:r>
              <a:rPr lang="en-US" dirty="0" err="1" smtClean="0">
                <a:ea typeface="ＭＳ Ｐゴシック" pitchFamily="34" charset="-128"/>
              </a:rPr>
              <a:t>pt</a:t>
            </a:r>
            <a:r>
              <a:rPr lang="en-US" dirty="0" smtClean="0">
                <a:ea typeface="ＭＳ Ｐゴシック" pitchFamily="34" charset="-128"/>
              </a:rPr>
              <a:t> fall off yet w/ 8 pb-1 so far</a:t>
            </a:r>
          </a:p>
          <a:p>
            <a:pPr marL="0" indent="0"/>
            <a:r>
              <a:rPr lang="en-US" dirty="0" smtClean="0">
                <a:ea typeface="ＭＳ Ｐゴシック" pitchFamily="34" charset="-128"/>
              </a:rPr>
              <a:t>Projected statistical errors are indicated from Run 12 &amp;13</a:t>
            </a:r>
          </a:p>
          <a:p>
            <a:pPr marL="0" indent="0"/>
            <a:r>
              <a:rPr lang="en-US" dirty="0" smtClean="0">
                <a:ea typeface="ＭＳ Ｐゴシック" pitchFamily="34" charset="-128"/>
              </a:rPr>
              <a:t>with expected 33 pb-1</a:t>
            </a:r>
          </a:p>
          <a:p>
            <a:pPr marL="0" indent="0"/>
            <a:r>
              <a:rPr lang="en-US" dirty="0" smtClean="0">
                <a:ea typeface="ＭＳ Ｐゴシック" pitchFamily="34" charset="-128"/>
              </a:rPr>
              <a:t> From Run 13: A_N @ 500 </a:t>
            </a:r>
            <a:r>
              <a:rPr lang="en-US" dirty="0" err="1" smtClean="0">
                <a:ea typeface="ＭＳ Ｐゴシック" pitchFamily="34" charset="-128"/>
              </a:rPr>
              <a:t>GeV</a:t>
            </a:r>
            <a:r>
              <a:rPr lang="en-US" dirty="0" smtClean="0">
                <a:ea typeface="ＭＳ Ｐゴシック" pitchFamily="34" charset="-128"/>
              </a:rPr>
              <a:t> (Star FMS)</a:t>
            </a:r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50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0" dirty="0" smtClean="0">
                <a:ea typeface="ＭＳ Ｐゴシック" pitchFamily="34" charset="-128"/>
              </a:rPr>
              <a:t>Asymmetries Forward Region: </a:t>
            </a:r>
            <a:r>
              <a:rPr lang="en-US" sz="3600" dirty="0" smtClean="0">
                <a:ea typeface="ＭＳ Ｐゴシック" pitchFamily="34" charset="-128"/>
                <a:sym typeface="Symbol" pitchFamily="18" charset="2"/>
              </a:rPr>
              <a:t></a:t>
            </a:r>
            <a:r>
              <a:rPr lang="en-US" sz="3600" b="0" dirty="0" smtClean="0">
                <a:ea typeface="ＭＳ Ｐゴシック" pitchFamily="34" charset="-128"/>
              </a:rPr>
              <a:t> @ 200 </a:t>
            </a:r>
            <a:r>
              <a:rPr lang="en-US" sz="3600" b="0" dirty="0" err="1" smtClean="0">
                <a:ea typeface="ＭＳ Ｐゴシック" pitchFamily="34" charset="-128"/>
              </a:rPr>
              <a:t>GeV</a:t>
            </a:r>
            <a:endParaRPr lang="en-US" sz="3600" b="0" dirty="0" smtClean="0">
              <a:ea typeface="ＭＳ Ｐゴシック" pitchFamily="34" charset="-128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t="6334" r="7278"/>
          <a:stretch>
            <a:fillRect/>
          </a:stretch>
        </p:blipFill>
        <p:spPr bwMode="auto">
          <a:xfrm>
            <a:off x="1137" y="2900363"/>
            <a:ext cx="4712178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-22746" y="5656713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Significant asymmetries observed similar to </a:t>
            </a:r>
            <a:r>
              <a:rPr lang="en-US" sz="2400" dirty="0" err="1">
                <a:latin typeface="Arial Rounded MT Bold" pitchFamily="34" charset="0"/>
              </a:rPr>
              <a:t>pizero</a:t>
            </a:r>
            <a:endParaRPr lang="en-US" sz="2400" dirty="0">
              <a:latin typeface="Arial Rounded MT Bold" pitchFamily="34" charset="0"/>
            </a:endParaRP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v"/>
            </a:pPr>
            <a:endParaRPr lang="en-US" sz="2400" dirty="0">
              <a:solidFill>
                <a:srgbClr val="0000CC"/>
              </a:solidFill>
              <a:latin typeface="Arial Rounded MT Bold" pitchFamily="34" charset="0"/>
            </a:endParaRP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400" dirty="0">
                <a:solidFill>
                  <a:srgbClr val="C00000"/>
                </a:solidFill>
                <a:latin typeface="Arial Rounded MT Bold" pitchFamily="34" charset="0"/>
              </a:rPr>
              <a:t>Different fragmentation, strangeness, and </a:t>
            </a:r>
            <a:r>
              <a:rPr lang="en-US" sz="2400" dirty="0" err="1">
                <a:solidFill>
                  <a:srgbClr val="C00000"/>
                </a:solidFill>
                <a:latin typeface="Arial Rounded MT Bold" pitchFamily="34" charset="0"/>
              </a:rPr>
              <a:t>isospin</a:t>
            </a:r>
            <a:endParaRPr lang="en-US" sz="24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grpSp>
        <p:nvGrpSpPr>
          <p:cNvPr id="5" name="Group 38"/>
          <p:cNvGrpSpPr>
            <a:grpSpLocks noChangeAspect="1"/>
          </p:cNvGrpSpPr>
          <p:nvPr/>
        </p:nvGrpSpPr>
        <p:grpSpPr bwMode="auto">
          <a:xfrm>
            <a:off x="5336484" y="2057400"/>
            <a:ext cx="3502716" cy="3474398"/>
            <a:chOff x="96" y="960"/>
            <a:chExt cx="3216" cy="3190"/>
          </a:xfrm>
        </p:grpSpPr>
        <p:pic>
          <p:nvPicPr>
            <p:cNvPr id="6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60"/>
              <a:ext cx="3216" cy="3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32"/>
            <p:cNvSpPr>
              <a:spLocks noChangeAspect="1" noChangeArrowheads="1"/>
            </p:cNvSpPr>
            <p:nvPr/>
          </p:nvSpPr>
          <p:spPr bwMode="auto">
            <a:xfrm>
              <a:off x="1980" y="2730"/>
              <a:ext cx="1218" cy="132"/>
            </a:xfrm>
            <a:prstGeom prst="rect">
              <a:avLst/>
            </a:prstGeom>
            <a:solidFill>
              <a:srgbClr val="808080">
                <a:alpha val="4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34"/>
            <p:cNvSpPr>
              <a:spLocks noChangeAspect="1" noChangeArrowheads="1"/>
            </p:cNvSpPr>
            <p:nvPr/>
          </p:nvSpPr>
          <p:spPr bwMode="auto">
            <a:xfrm>
              <a:off x="1980" y="3265"/>
              <a:ext cx="1218" cy="47"/>
            </a:xfrm>
            <a:prstGeom prst="rect">
              <a:avLst/>
            </a:prstGeom>
            <a:solidFill>
              <a:srgbClr val="969696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36"/>
            <p:cNvSpPr>
              <a:spLocks noChangeAspect="1" noChangeArrowheads="1"/>
            </p:cNvSpPr>
            <p:nvPr/>
          </p:nvSpPr>
          <p:spPr bwMode="auto">
            <a:xfrm>
              <a:off x="1980" y="2598"/>
              <a:ext cx="1218" cy="132"/>
            </a:xfrm>
            <a:prstGeom prst="rect">
              <a:avLst/>
            </a:prstGeom>
            <a:solidFill>
              <a:srgbClr val="808080">
                <a:alpha val="4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37"/>
            <p:cNvSpPr>
              <a:spLocks noChangeAspect="1" noChangeArrowheads="1"/>
            </p:cNvSpPr>
            <p:nvPr/>
          </p:nvSpPr>
          <p:spPr bwMode="auto">
            <a:xfrm>
              <a:off x="1980" y="3313"/>
              <a:ext cx="1218" cy="47"/>
            </a:xfrm>
            <a:prstGeom prst="rect">
              <a:avLst/>
            </a:prstGeom>
            <a:solidFill>
              <a:srgbClr val="969696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4572000" y="3352800"/>
            <a:ext cx="1143000" cy="1031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572000" y="4791670"/>
            <a:ext cx="1143000" cy="85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45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0296" y="294182"/>
            <a:ext cx="7315200" cy="8842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Mid-Rapidity Collins Asymmetry Analysis at STAR</a:t>
            </a:r>
            <a:br>
              <a:rPr lang="en-US" sz="3200" dirty="0" smtClean="0"/>
            </a:br>
            <a:endParaRPr lang="en-US" sz="3200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558800" y="5522913"/>
          <a:ext cx="2670175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6" name="Equation" r:id="rId3" imgW="1460500" imgH="469900" progId="Equation.3">
                  <p:embed/>
                </p:oleObj>
              </mc:Choice>
              <mc:Fallback>
                <p:oleObj name="Equation" r:id="rId3" imgW="1460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5522913"/>
                        <a:ext cx="2670175" cy="858837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 w="31750">
                        <a:solidFill>
                          <a:srgbClr val="333399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3" name="Group 62"/>
          <p:cNvGrpSpPr/>
          <p:nvPr/>
        </p:nvGrpSpPr>
        <p:grpSpPr>
          <a:xfrm>
            <a:off x="3895323" y="406393"/>
            <a:ext cx="5114894" cy="4546601"/>
            <a:chOff x="3011515" y="4114800"/>
            <a:chExt cx="5114894" cy="4546601"/>
          </a:xfrm>
        </p:grpSpPr>
        <p:sp>
          <p:nvSpPr>
            <p:cNvPr id="64" name="Oval 2"/>
            <p:cNvSpPr>
              <a:spLocks/>
            </p:cNvSpPr>
            <p:nvPr/>
          </p:nvSpPr>
          <p:spPr bwMode="auto">
            <a:xfrm flipH="1">
              <a:off x="6716280" y="4495800"/>
              <a:ext cx="546266" cy="54610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FF"/>
                </a:gs>
              </a:gsLst>
              <a:lin ang="19140000" scaled="1"/>
            </a:gradFill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AutoShape 3"/>
            <p:cNvSpPr>
              <a:spLocks/>
            </p:cNvSpPr>
            <p:nvPr/>
          </p:nvSpPr>
          <p:spPr bwMode="auto">
            <a:xfrm rot="21442665" flipH="1">
              <a:off x="3011515" y="4557713"/>
              <a:ext cx="5033907" cy="41036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8774" y="2585"/>
                  </a:lnTo>
                  <a:lnTo>
                    <a:pt x="21600" y="21600"/>
                  </a:lnTo>
                  <a:lnTo>
                    <a:pt x="5104" y="15368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gradFill rotWithShape="0">
              <a:gsLst>
                <a:gs pos="0">
                  <a:srgbClr val="191919">
                    <a:alpha val="60999"/>
                  </a:srgbClr>
                </a:gs>
                <a:gs pos="100000">
                  <a:srgbClr val="CCCCCC">
                    <a:alpha val="60999"/>
                  </a:srgbClr>
                </a:gs>
              </a:gsLst>
              <a:lin ang="20820000" scaled="1"/>
            </a:gra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4"/>
            <p:cNvSpPr>
              <a:spLocks noChangeShapeType="1"/>
            </p:cNvSpPr>
            <p:nvPr/>
          </p:nvSpPr>
          <p:spPr bwMode="auto">
            <a:xfrm flipH="1">
              <a:off x="3832502" y="6210300"/>
              <a:ext cx="4293907" cy="238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5"/>
            <p:cNvSpPr>
              <a:spLocks noChangeShapeType="1"/>
            </p:cNvSpPr>
            <p:nvPr/>
          </p:nvSpPr>
          <p:spPr bwMode="auto">
            <a:xfrm flipH="1">
              <a:off x="5001258" y="4724400"/>
              <a:ext cx="1981803" cy="33512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AutoShape 6"/>
            <p:cNvSpPr>
              <a:spLocks/>
            </p:cNvSpPr>
            <p:nvPr/>
          </p:nvSpPr>
          <p:spPr bwMode="auto">
            <a:xfrm flipH="1">
              <a:off x="6144606" y="5867400"/>
              <a:ext cx="317597" cy="2413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17280" y="0"/>
                  </a:lnTo>
                  <a:lnTo>
                    <a:pt x="12960" y="2274"/>
                  </a:lnTo>
                  <a:lnTo>
                    <a:pt x="8640" y="5684"/>
                  </a:lnTo>
                  <a:lnTo>
                    <a:pt x="4320" y="10232"/>
                  </a:lnTo>
                  <a:lnTo>
                    <a:pt x="1728" y="15916"/>
                  </a:lnTo>
                  <a:lnTo>
                    <a:pt x="0" y="21600"/>
                  </a:lnTo>
                </a:path>
              </a:pathLst>
            </a:custGeom>
            <a:noFill/>
            <a:ln w="762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AutoShape 7"/>
            <p:cNvSpPr>
              <a:spLocks/>
            </p:cNvSpPr>
            <p:nvPr/>
          </p:nvSpPr>
          <p:spPr bwMode="auto">
            <a:xfrm flipH="1">
              <a:off x="5852417" y="5803900"/>
              <a:ext cx="1600687" cy="19685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18171" y="4877"/>
                  </a:lnTo>
                  <a:lnTo>
                    <a:pt x="21600" y="21600"/>
                  </a:lnTo>
                  <a:lnTo>
                    <a:pt x="6962" y="1766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gradFill rotWithShape="0">
              <a:gsLst>
                <a:gs pos="0">
                  <a:srgbClr val="000000">
                    <a:alpha val="84999"/>
                  </a:srgbClr>
                </a:gs>
                <a:gs pos="100000">
                  <a:srgbClr val="B3B3B3">
                    <a:alpha val="84999"/>
                  </a:srgbClr>
                </a:gs>
              </a:gsLst>
              <a:lin ang="21000000" scaled="1"/>
            </a:gra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8"/>
            <p:cNvSpPr>
              <a:spLocks noChangeShapeType="1"/>
            </p:cNvSpPr>
            <p:nvPr/>
          </p:nvSpPr>
          <p:spPr bwMode="auto">
            <a:xfrm flipH="1">
              <a:off x="4632846" y="5727700"/>
              <a:ext cx="3048928" cy="9763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AutoShape 9"/>
            <p:cNvSpPr>
              <a:spLocks/>
            </p:cNvSpPr>
            <p:nvPr/>
          </p:nvSpPr>
          <p:spPr bwMode="auto">
            <a:xfrm rot="5400000" flipH="1">
              <a:off x="5534994" y="5486352"/>
              <a:ext cx="1143000" cy="317597"/>
            </a:xfrm>
            <a:prstGeom prst="rightArrow">
              <a:avLst>
                <a:gd name="adj1" fmla="val 15000"/>
                <a:gd name="adj2" fmla="val 62000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10"/>
            <p:cNvSpPr>
              <a:spLocks noChangeShapeType="1"/>
            </p:cNvSpPr>
            <p:nvPr/>
          </p:nvSpPr>
          <p:spPr bwMode="auto">
            <a:xfrm rot="10800000" flipH="1">
              <a:off x="6576537" y="4724400"/>
              <a:ext cx="406524" cy="6985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11"/>
            <p:cNvSpPr>
              <a:spLocks noChangeShapeType="1"/>
            </p:cNvSpPr>
            <p:nvPr/>
          </p:nvSpPr>
          <p:spPr bwMode="auto">
            <a:xfrm flipH="1">
              <a:off x="5001258" y="7340600"/>
              <a:ext cx="431931" cy="73660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12"/>
            <p:cNvSpPr>
              <a:spLocks/>
            </p:cNvSpPr>
            <p:nvPr/>
          </p:nvSpPr>
          <p:spPr bwMode="auto">
            <a:xfrm flipH="1">
              <a:off x="4645550" y="7924800"/>
              <a:ext cx="546266" cy="54610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FF"/>
                </a:gs>
              </a:gsLst>
              <a:lin ang="19140000" scaled="1"/>
            </a:gradFill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AutoShape 13"/>
            <p:cNvSpPr>
              <a:spLocks/>
            </p:cNvSpPr>
            <p:nvPr/>
          </p:nvSpPr>
          <p:spPr bwMode="auto">
            <a:xfrm flipH="1">
              <a:off x="5903233" y="5422900"/>
              <a:ext cx="1003605" cy="21590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7590" y="8357"/>
                  </a:moveTo>
                  <a:lnTo>
                    <a:pt x="21600" y="21600"/>
                  </a:lnTo>
                  <a:lnTo>
                    <a:pt x="4101" y="14104"/>
                  </a:lnTo>
                  <a:lnTo>
                    <a:pt x="0" y="0"/>
                  </a:lnTo>
                  <a:lnTo>
                    <a:pt x="17590" y="8357"/>
                  </a:lnTo>
                  <a:close/>
                  <a:moveTo>
                    <a:pt x="17590" y="8357"/>
                  </a:moveTo>
                </a:path>
              </a:pathLst>
            </a:custGeom>
            <a:gradFill rotWithShape="0">
              <a:gsLst>
                <a:gs pos="0">
                  <a:srgbClr val="0000FF">
                    <a:alpha val="73000"/>
                  </a:srgbClr>
                </a:gs>
                <a:gs pos="100000">
                  <a:srgbClr val="66FFFF">
                    <a:alpha val="73000"/>
                  </a:srgbClr>
                </a:gs>
              </a:gsLst>
              <a:lin ang="21000000" scaled="1"/>
            </a:gra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14"/>
            <p:cNvSpPr>
              <a:spLocks noChangeShapeType="1"/>
            </p:cNvSpPr>
            <p:nvPr/>
          </p:nvSpPr>
          <p:spPr bwMode="auto">
            <a:xfrm flipH="1">
              <a:off x="6004863" y="6019800"/>
              <a:ext cx="88927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15"/>
            <p:cNvSpPr>
              <a:spLocks noChangeShapeType="1"/>
            </p:cNvSpPr>
            <p:nvPr/>
          </p:nvSpPr>
          <p:spPr bwMode="auto">
            <a:xfrm>
              <a:off x="6004863" y="6172200"/>
              <a:ext cx="0" cy="203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16"/>
            <p:cNvSpPr>
              <a:spLocks noChangeShapeType="1"/>
            </p:cNvSpPr>
            <p:nvPr/>
          </p:nvSpPr>
          <p:spPr bwMode="auto">
            <a:xfrm rot="10800000" flipH="1">
              <a:off x="5788898" y="7213600"/>
              <a:ext cx="152446" cy="965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7"/>
            <p:cNvSpPr>
              <a:spLocks noChangeShapeType="1"/>
            </p:cNvSpPr>
            <p:nvPr/>
          </p:nvSpPr>
          <p:spPr bwMode="auto">
            <a:xfrm rot="10800000" flipH="1">
              <a:off x="5839713" y="6235700"/>
              <a:ext cx="266781" cy="16256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18"/>
            <p:cNvSpPr>
              <a:spLocks noChangeShapeType="1"/>
            </p:cNvSpPr>
            <p:nvPr/>
          </p:nvSpPr>
          <p:spPr bwMode="auto">
            <a:xfrm rot="10800000">
              <a:off x="6119198" y="6223000"/>
              <a:ext cx="508155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19"/>
            <p:cNvSpPr>
              <a:spLocks noChangeShapeType="1"/>
            </p:cNvSpPr>
            <p:nvPr/>
          </p:nvSpPr>
          <p:spPr bwMode="auto">
            <a:xfrm rot="10800000">
              <a:off x="6424091" y="6553200"/>
              <a:ext cx="317597" cy="3175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AutoShape 20"/>
            <p:cNvSpPr>
              <a:spLocks/>
            </p:cNvSpPr>
            <p:nvPr/>
          </p:nvSpPr>
          <p:spPr bwMode="auto">
            <a:xfrm rot="20482482" flipH="1">
              <a:off x="6462203" y="7112000"/>
              <a:ext cx="63519" cy="2794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9257" y="2979"/>
                  </a:lnTo>
                  <a:lnTo>
                    <a:pt x="3086" y="6703"/>
                  </a:lnTo>
                  <a:lnTo>
                    <a:pt x="0" y="11172"/>
                  </a:lnTo>
                  <a:lnTo>
                    <a:pt x="0" y="14897"/>
                  </a:lnTo>
                  <a:lnTo>
                    <a:pt x="6171" y="21600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21"/>
            <p:cNvSpPr>
              <a:spLocks noChangeShapeType="1"/>
            </p:cNvSpPr>
            <p:nvPr/>
          </p:nvSpPr>
          <p:spPr bwMode="auto">
            <a:xfrm flipH="1">
              <a:off x="5865121" y="7366000"/>
              <a:ext cx="762232" cy="2667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22"/>
            <p:cNvSpPr>
              <a:spLocks/>
            </p:cNvSpPr>
            <p:nvPr/>
          </p:nvSpPr>
          <p:spPr bwMode="auto">
            <a:xfrm>
              <a:off x="6190658" y="7099300"/>
              <a:ext cx="360472" cy="39370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900" i="1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Φ</a:t>
              </a:r>
              <a:r>
                <a:rPr lang="en-US" sz="1900" i="1" baseline="-6000">
                  <a:solidFill>
                    <a:srgbClr val="FFFFFF"/>
                  </a:solidFill>
                  <a:ea typeface="Gill Sans" charset="0"/>
                  <a:cs typeface="Gill Sans" charset="0"/>
                </a:rPr>
                <a:t>h</a:t>
              </a:r>
            </a:p>
          </p:txBody>
        </p:sp>
        <p:sp>
          <p:nvSpPr>
            <p:cNvPr id="85" name="Rectangle 23"/>
            <p:cNvSpPr>
              <a:spLocks/>
            </p:cNvSpPr>
            <p:nvPr/>
          </p:nvSpPr>
          <p:spPr bwMode="auto">
            <a:xfrm>
              <a:off x="4329541" y="7416800"/>
              <a:ext cx="855923" cy="39370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rgbClr val="FFFF00"/>
                  </a:solidFill>
                  <a:latin typeface="Arial Italic" charset="0"/>
                  <a:ea typeface="Arial Italic" charset="0"/>
                  <a:cs typeface="Arial Italic" charset="0"/>
                  <a:sym typeface="Arial Italic" charset="0"/>
                </a:rPr>
                <a:t>–p</a:t>
              </a:r>
              <a:r>
                <a:rPr lang="en-US" sz="2100" baseline="-6000">
                  <a:solidFill>
                    <a:srgbClr val="FFFF00"/>
                  </a:solidFill>
                  <a:latin typeface="Arial Italic" charset="0"/>
                  <a:ea typeface="Arial Italic" charset="0"/>
                  <a:cs typeface="Arial Italic" charset="0"/>
                  <a:sym typeface="Arial Italic" charset="0"/>
                </a:rPr>
                <a:t>beam</a:t>
              </a:r>
            </a:p>
          </p:txBody>
        </p:sp>
        <p:sp>
          <p:nvSpPr>
            <p:cNvPr id="86" name="Rectangle 24"/>
            <p:cNvSpPr>
              <a:spLocks/>
            </p:cNvSpPr>
            <p:nvPr/>
          </p:nvSpPr>
          <p:spPr bwMode="auto">
            <a:xfrm>
              <a:off x="6754392" y="5080000"/>
              <a:ext cx="706653" cy="39370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rgbClr val="0000FF"/>
                  </a:solidFill>
                  <a:latin typeface="Arial Italic" charset="0"/>
                  <a:ea typeface="Arial Italic" charset="0"/>
                  <a:cs typeface="Arial Italic" charset="0"/>
                  <a:sym typeface="Arial Italic" charset="0"/>
                </a:rPr>
                <a:t>p</a:t>
              </a:r>
              <a:r>
                <a:rPr lang="en-US" sz="2100" baseline="-6000">
                  <a:solidFill>
                    <a:srgbClr val="0000FF"/>
                  </a:solidFill>
                  <a:latin typeface="Arial Italic" charset="0"/>
                  <a:ea typeface="Arial Italic" charset="0"/>
                  <a:cs typeface="Arial Italic" charset="0"/>
                  <a:sym typeface="Arial Italic" charset="0"/>
                </a:rPr>
                <a:t>beam</a:t>
              </a:r>
            </a:p>
          </p:txBody>
        </p:sp>
        <p:sp>
          <p:nvSpPr>
            <p:cNvPr id="87" name="Rectangle 25"/>
            <p:cNvSpPr>
              <a:spLocks/>
            </p:cNvSpPr>
            <p:nvPr/>
          </p:nvSpPr>
          <p:spPr bwMode="auto">
            <a:xfrm>
              <a:off x="5615808" y="5276850"/>
              <a:ext cx="425580" cy="40640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rgbClr val="0000FF"/>
                  </a:solidFill>
                  <a:latin typeface="Arial Italic" charset="0"/>
                  <a:ea typeface="Arial Italic" charset="0"/>
                  <a:cs typeface="Arial Italic" charset="0"/>
                  <a:sym typeface="Arial Italic" charset="0"/>
                </a:rPr>
                <a:t>S</a:t>
              </a:r>
              <a:r>
                <a:rPr lang="en-US" sz="2100" baseline="-6000">
                  <a:solidFill>
                    <a:srgbClr val="0000FF"/>
                  </a:solidFill>
                  <a:latin typeface="Arial Italic" charset="0"/>
                  <a:ea typeface="Apple Symbols" charset="2"/>
                  <a:cs typeface="Apple Symbols" charset="2"/>
                  <a:sym typeface="Arial Italic" charset="0"/>
                </a:rPr>
                <a:t>⊥</a:t>
              </a:r>
            </a:p>
          </p:txBody>
        </p:sp>
        <p:sp>
          <p:nvSpPr>
            <p:cNvPr id="88" name="Rectangle 26"/>
            <p:cNvSpPr>
              <a:spLocks/>
            </p:cNvSpPr>
            <p:nvPr/>
          </p:nvSpPr>
          <p:spPr bwMode="auto">
            <a:xfrm>
              <a:off x="6344692" y="6197600"/>
              <a:ext cx="382704" cy="39370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chemeClr val="tx1"/>
                  </a:solidFill>
                  <a:latin typeface="Arial Italic" charset="0"/>
                  <a:ea typeface="Arial Italic" charset="0"/>
                  <a:cs typeface="Arial Italic" charset="0"/>
                  <a:sym typeface="Arial Italic" charset="0"/>
                </a:rPr>
                <a:t>p</a:t>
              </a:r>
              <a:r>
                <a:rPr lang="en-US" sz="2100" baseline="-6000">
                  <a:solidFill>
                    <a:schemeClr val="tx1"/>
                  </a:solidFill>
                  <a:latin typeface="Arial Italic" charset="0"/>
                  <a:ea typeface="Arial Italic" charset="0"/>
                  <a:cs typeface="Arial Italic" charset="0"/>
                  <a:sym typeface="Arial Italic" charset="0"/>
                </a:rPr>
                <a:t>π</a:t>
              </a:r>
            </a:p>
          </p:txBody>
        </p:sp>
        <p:sp>
          <p:nvSpPr>
            <p:cNvPr id="89" name="Rectangle 27"/>
            <p:cNvSpPr>
              <a:spLocks/>
            </p:cNvSpPr>
            <p:nvPr/>
          </p:nvSpPr>
          <p:spPr bwMode="auto">
            <a:xfrm>
              <a:off x="5457009" y="8178800"/>
              <a:ext cx="608198" cy="39370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  <a:latin typeface="Arial Italic" charset="0"/>
                  <a:ea typeface="Arial Italic" charset="0"/>
                  <a:cs typeface="Arial Italic" charset="0"/>
                  <a:sym typeface="Arial Italic" charset="0"/>
                </a:rPr>
                <a:t>P</a:t>
              </a:r>
              <a:r>
                <a:rPr lang="en-US" sz="2100" baseline="-6000">
                  <a:solidFill>
                    <a:srgbClr val="FF0000"/>
                  </a:solidFill>
                  <a:latin typeface="Arial Italic" charset="0"/>
                  <a:ea typeface="Arial Italic" charset="0"/>
                  <a:cs typeface="Arial Italic" charset="0"/>
                  <a:sym typeface="Arial Italic" charset="0"/>
                </a:rPr>
                <a:t>JET</a:t>
              </a:r>
            </a:p>
          </p:txBody>
        </p:sp>
        <p:sp>
          <p:nvSpPr>
            <p:cNvPr id="90" name="Line 28"/>
            <p:cNvSpPr>
              <a:spLocks noChangeShapeType="1"/>
            </p:cNvSpPr>
            <p:nvPr/>
          </p:nvSpPr>
          <p:spPr bwMode="auto">
            <a:xfrm flipH="1">
              <a:off x="5890529" y="6781800"/>
              <a:ext cx="851159" cy="812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29"/>
            <p:cNvSpPr>
              <a:spLocks/>
            </p:cNvSpPr>
            <p:nvPr/>
          </p:nvSpPr>
          <p:spPr bwMode="auto">
            <a:xfrm>
              <a:off x="6114434" y="6743700"/>
              <a:ext cx="282661" cy="39370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chemeClr val="tx1"/>
                  </a:solidFill>
                  <a:latin typeface="Arial Italic" charset="0"/>
                  <a:ea typeface="Arial Italic" charset="0"/>
                  <a:cs typeface="Arial Italic" charset="0"/>
                  <a:sym typeface="Arial Italic" charset="0"/>
                </a:rPr>
                <a:t>j</a:t>
              </a:r>
              <a:r>
                <a:rPr lang="en-US" sz="2100" baseline="-6000">
                  <a:solidFill>
                    <a:schemeClr val="tx1"/>
                  </a:solidFill>
                  <a:latin typeface="Arial Italic" charset="0"/>
                  <a:ea typeface="Arial Italic" charset="0"/>
                  <a:cs typeface="Arial Italic" charset="0"/>
                  <a:sym typeface="Arial Italic" charset="0"/>
                </a:rPr>
                <a:t>T</a:t>
              </a:r>
            </a:p>
          </p:txBody>
        </p:sp>
        <p:sp>
          <p:nvSpPr>
            <p:cNvPr id="92" name="Rectangle 32"/>
            <p:cNvSpPr>
              <a:spLocks/>
            </p:cNvSpPr>
            <p:nvPr/>
          </p:nvSpPr>
          <p:spPr bwMode="auto">
            <a:xfrm>
              <a:off x="6154134" y="5340350"/>
              <a:ext cx="535150" cy="55880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3000" b="1" i="1" dirty="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Φ</a:t>
              </a:r>
              <a:r>
                <a:rPr lang="en-US" sz="3000" b="1" i="1" baseline="-6000" dirty="0">
                  <a:solidFill>
                    <a:srgbClr val="FFFFFF"/>
                  </a:solidFill>
                  <a:ea typeface="Gill Sans" charset="0"/>
                  <a:cs typeface="Gill Sans" charset="0"/>
                </a:rPr>
                <a:t>S</a:t>
              </a:r>
            </a:p>
          </p:txBody>
        </p:sp>
        <p:sp>
          <p:nvSpPr>
            <p:cNvPr id="93" name="AutoShape 9"/>
            <p:cNvSpPr>
              <a:spLocks/>
            </p:cNvSpPr>
            <p:nvPr/>
          </p:nvSpPr>
          <p:spPr bwMode="auto">
            <a:xfrm rot="5400000" flipH="1">
              <a:off x="6769100" y="4152900"/>
              <a:ext cx="457200" cy="381000"/>
            </a:xfrm>
            <a:prstGeom prst="rightArrow">
              <a:avLst>
                <a:gd name="adj1" fmla="val 15000"/>
                <a:gd name="adj2" fmla="val 62000"/>
              </a:avLst>
            </a:prstGeom>
            <a:solidFill>
              <a:srgbClr val="FF12B7"/>
            </a:solidFill>
            <a:ln w="25400">
              <a:solidFill>
                <a:srgbClr val="FF12B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310296" y="1582333"/>
            <a:ext cx="41855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 STAR provides the full mid-rapidity jet reconstruction  and charged </a:t>
            </a:r>
            <a:r>
              <a:rPr lang="en-US" dirty="0" err="1" smtClean="0"/>
              <a:t>pion</a:t>
            </a:r>
            <a:r>
              <a:rPr lang="en-US" dirty="0" smtClean="0"/>
              <a:t> identification </a:t>
            </a:r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 Look for spin dependent </a:t>
            </a:r>
            <a:r>
              <a:rPr lang="en-US" dirty="0" err="1" smtClean="0"/>
              <a:t>azimuthal</a:t>
            </a:r>
            <a:r>
              <a:rPr lang="en-US" dirty="0" smtClean="0"/>
              <a:t> distributions of charged </a:t>
            </a:r>
            <a:r>
              <a:rPr lang="en-US" dirty="0" err="1" smtClean="0"/>
              <a:t>pions</a:t>
            </a:r>
            <a:r>
              <a:rPr lang="en-US" dirty="0" smtClean="0"/>
              <a:t> inside the jets!  First proposed by F. Yuan in  </a:t>
            </a:r>
            <a:r>
              <a:rPr b="1" dirty="0" smtClean="0"/>
              <a:t>Phys.Rev.Lett.100:032003</a:t>
            </a:r>
            <a:r>
              <a:rPr lang="en-US" b="1" dirty="0" smtClean="0"/>
              <a:t>.</a:t>
            </a:r>
          </a:p>
          <a:p>
            <a:pPr>
              <a:buFont typeface="Wingdings" charset="2"/>
              <a:buChar char="§"/>
            </a:pPr>
            <a:endParaRPr lang="en-US" b="1" dirty="0" smtClean="0"/>
          </a:p>
          <a:p>
            <a:pPr>
              <a:buFont typeface="Wingdings" charset="2"/>
              <a:buChar char="§"/>
            </a:pPr>
            <a:r>
              <a:rPr lang="en-US" b="1" dirty="0" smtClean="0"/>
              <a:t> Measure average weighted yield:</a:t>
            </a:r>
            <a:endParaRPr lang="en-US" dirty="0" smtClean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14</a:t>
            </a:fld>
            <a:endParaRPr dirty="0"/>
          </a:p>
        </p:txBody>
      </p:sp>
      <p:graphicFrame>
        <p:nvGraphicFramePr>
          <p:cNvPr id="282629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957246"/>
              </p:ext>
            </p:extLst>
          </p:nvPr>
        </p:nvGraphicFramePr>
        <p:xfrm>
          <a:off x="3804084" y="5558270"/>
          <a:ext cx="5206133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7" name="Equation" r:id="rId5" imgW="1892300" imgH="215900" progId="Equation.3">
                  <p:embed/>
                </p:oleObj>
              </mc:Choice>
              <mc:Fallback>
                <p:oleObj name="Equation" r:id="rId5" imgW="1892300" imgH="2159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4084" y="5558270"/>
                        <a:ext cx="5206133" cy="703262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31750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Straight Arrow Connector 40"/>
          <p:cNvCxnSpPr/>
          <p:nvPr/>
        </p:nvCxnSpPr>
        <p:spPr>
          <a:xfrm rot="16200000" flipV="1">
            <a:off x="6520700" y="6396509"/>
            <a:ext cx="30400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38200" y="6553994"/>
            <a:ext cx="58353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 flipH="1" flipV="1">
            <a:off x="683853" y="6415880"/>
            <a:ext cx="31028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17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Moving on to Correlation Measurements: </a:t>
            </a:r>
            <a:r>
              <a:rPr lang="en-US" dirty="0" err="1" smtClean="0"/>
              <a:t>Pions</a:t>
            </a:r>
            <a:r>
              <a:rPr lang="en-US" dirty="0" smtClean="0"/>
              <a:t> in Jets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8" y="1600200"/>
            <a:ext cx="8175302" cy="466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6396243"/>
            <a:ext cx="4382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about predictions, also for di-hadrons?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3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SULT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8" y="609600"/>
            <a:ext cx="9113452" cy="391068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-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First Step: Mid-rapidity Collins analysis</a:t>
            </a:r>
            <a:endParaRPr lang="en-US" dirty="0"/>
          </a:p>
        </p:txBody>
      </p:sp>
      <p:pic>
        <p:nvPicPr>
          <p:cNvPr id="5" name="Picture 4" descr="Projectio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1" y="4648200"/>
            <a:ext cx="3657599" cy="2209800"/>
          </a:xfrm>
          <a:prstGeom prst="rect">
            <a:avLst/>
          </a:prstGeom>
          <a:ln w="31750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90600" y="5257800"/>
            <a:ext cx="1941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 12 Projections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45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63A5-874A-4C96-9163-90D39BA6DDFA}" type="slidenum">
              <a:rPr lang="en-US"/>
              <a:pPr/>
              <a:t>17</a:t>
            </a:fld>
            <a:endParaRPr lang="en-US"/>
          </a:p>
        </p:txBody>
      </p:sp>
      <p:pic>
        <p:nvPicPr>
          <p:cNvPr id="222210" name="Picture 2" descr="te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76" y="585677"/>
            <a:ext cx="4562713" cy="300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381000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ea typeface="MS PGothic" pitchFamily="34" charset="-128"/>
              </a:rPr>
              <a:t>Di-Hadron Correlations</a:t>
            </a:r>
            <a:endParaRPr lang="en-US" altLang="zh-CN" dirty="0">
              <a:ea typeface="SimSun" pitchFamily="2" charset="-122"/>
            </a:endParaRPr>
          </a:p>
        </p:txBody>
      </p:sp>
      <p:graphicFrame>
        <p:nvGraphicFramePr>
          <p:cNvPr id="2222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473242"/>
              </p:ext>
            </p:extLst>
          </p:nvPr>
        </p:nvGraphicFramePr>
        <p:xfrm>
          <a:off x="6273161" y="1278625"/>
          <a:ext cx="2442016" cy="1962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04" name="Equation" r:id="rId5" imgW="1866600" imgH="1498320" progId="Equation.DSMT4">
                  <p:embed/>
                </p:oleObj>
              </mc:Choice>
              <mc:Fallback>
                <p:oleObj name="Equation" r:id="rId5" imgW="1866600" imgH="1498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161" y="1278625"/>
                        <a:ext cx="2442016" cy="19627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13" name="Line 5"/>
          <p:cNvSpPr>
            <a:spLocks noChangeShapeType="1"/>
          </p:cNvSpPr>
          <p:nvPr/>
        </p:nvSpPr>
        <p:spPr bwMode="auto">
          <a:xfrm>
            <a:off x="1598868" y="1024386"/>
            <a:ext cx="905709" cy="581871"/>
          </a:xfrm>
          <a:prstGeom prst="line">
            <a:avLst/>
          </a:prstGeom>
          <a:noFill/>
          <a:ln w="101600">
            <a:solidFill>
              <a:srgbClr val="66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4" name="Line 6"/>
          <p:cNvSpPr>
            <a:spLocks noChangeShapeType="1"/>
          </p:cNvSpPr>
          <p:nvPr/>
        </p:nvSpPr>
        <p:spPr bwMode="auto">
          <a:xfrm flipV="1">
            <a:off x="2659305" y="1573174"/>
            <a:ext cx="2322071" cy="3896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5" name="Line 7"/>
          <p:cNvSpPr>
            <a:spLocks noChangeShapeType="1"/>
          </p:cNvSpPr>
          <p:nvPr/>
        </p:nvSpPr>
        <p:spPr bwMode="auto">
          <a:xfrm>
            <a:off x="3788783" y="3118385"/>
            <a:ext cx="290894" cy="322982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6" name="Line 8"/>
          <p:cNvSpPr>
            <a:spLocks noChangeShapeType="1"/>
          </p:cNvSpPr>
          <p:nvPr/>
        </p:nvSpPr>
        <p:spPr bwMode="auto">
          <a:xfrm>
            <a:off x="2368064" y="1644547"/>
            <a:ext cx="1314738" cy="134597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7" name="Line 9"/>
          <p:cNvSpPr>
            <a:spLocks noChangeShapeType="1"/>
          </p:cNvSpPr>
          <p:nvPr/>
        </p:nvSpPr>
        <p:spPr bwMode="auto">
          <a:xfrm>
            <a:off x="2916536" y="1691487"/>
            <a:ext cx="2717127" cy="1275593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8" name="Line 10"/>
          <p:cNvSpPr>
            <a:spLocks noChangeShapeType="1"/>
          </p:cNvSpPr>
          <p:nvPr/>
        </p:nvSpPr>
        <p:spPr bwMode="auto">
          <a:xfrm flipH="1" flipV="1">
            <a:off x="2507159" y="1639839"/>
            <a:ext cx="1036548" cy="663559"/>
          </a:xfrm>
          <a:prstGeom prst="line">
            <a:avLst/>
          </a:prstGeom>
          <a:noFill/>
          <a:ln w="101600">
            <a:solidFill>
              <a:srgbClr val="66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22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080663"/>
              </p:ext>
            </p:extLst>
          </p:nvPr>
        </p:nvGraphicFramePr>
        <p:xfrm>
          <a:off x="4526708" y="878632"/>
          <a:ext cx="321318" cy="287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05" name="Equation" r:id="rId7" imgW="241200" imgH="215640" progId="Equation.DSMT4">
                  <p:embed/>
                </p:oleObj>
              </mc:Choice>
              <mc:Fallback>
                <p:oleObj name="Equation" r:id="rId7" imgW="241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6708" y="878632"/>
                        <a:ext cx="321318" cy="2878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544750"/>
              </p:ext>
            </p:extLst>
          </p:nvPr>
        </p:nvGraphicFramePr>
        <p:xfrm>
          <a:off x="4206091" y="3355132"/>
          <a:ext cx="338723" cy="287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06" name="Equation" r:id="rId9" imgW="253800" imgH="215640" progId="Equation.DSMT4">
                  <p:embed/>
                </p:oleObj>
              </mc:Choice>
              <mc:Fallback>
                <p:oleObj name="Equation" r:id="rId9" imgW="2538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091" y="3355132"/>
                        <a:ext cx="338723" cy="2878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257051"/>
              </p:ext>
            </p:extLst>
          </p:nvPr>
        </p:nvGraphicFramePr>
        <p:xfrm>
          <a:off x="1353904" y="1596813"/>
          <a:ext cx="982697" cy="257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07" name="Equation" r:id="rId11" imgW="825480" imgH="215640" progId="Equation.DSMT4">
                  <p:embed/>
                </p:oleObj>
              </mc:Choice>
              <mc:Fallback>
                <p:oleObj name="Equation" r:id="rId11" imgW="8254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3904" y="1596813"/>
                        <a:ext cx="982697" cy="257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674636"/>
              </p:ext>
            </p:extLst>
          </p:nvPr>
        </p:nvGraphicFramePr>
        <p:xfrm>
          <a:off x="515704" y="987213"/>
          <a:ext cx="982697" cy="257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08" name="Equation" r:id="rId13" imgW="825480" imgH="215640" progId="Equation.DSMT4">
                  <p:embed/>
                </p:oleObj>
              </mc:Choice>
              <mc:Fallback>
                <p:oleObj name="Equation" r:id="rId13" imgW="8254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704" y="987213"/>
                        <a:ext cx="982697" cy="257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108755"/>
              </p:ext>
            </p:extLst>
          </p:nvPr>
        </p:nvGraphicFramePr>
        <p:xfrm>
          <a:off x="5053892" y="2821732"/>
          <a:ext cx="287848" cy="287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09" name="Equation" r:id="rId15" imgW="215640" imgH="215640" progId="Equation.DSMT4">
                  <p:embed/>
                </p:oleObj>
              </mc:Choice>
              <mc:Fallback>
                <p:oleObj name="Equation" r:id="rId15" imgW="2156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3892" y="2821732"/>
                        <a:ext cx="287848" cy="2878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293683"/>
              </p:ext>
            </p:extLst>
          </p:nvPr>
        </p:nvGraphicFramePr>
        <p:xfrm>
          <a:off x="1773563" y="533400"/>
          <a:ext cx="267764" cy="283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10" name="Equation" r:id="rId17" imgW="203040" imgH="215640" progId="Equation.DSMT4">
                  <p:embed/>
                </p:oleObj>
              </mc:Choice>
              <mc:Fallback>
                <p:oleObj name="Equation" r:id="rId17" imgW="2030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563" y="533400"/>
                        <a:ext cx="267764" cy="2838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601219"/>
              </p:ext>
            </p:extLst>
          </p:nvPr>
        </p:nvGraphicFramePr>
        <p:xfrm>
          <a:off x="587821" y="3033676"/>
          <a:ext cx="1370956" cy="420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11" name="Equation" r:id="rId19" imgW="787320" imgH="241200" progId="Equation.DSMT4">
                  <p:embed/>
                </p:oleObj>
              </mc:Choice>
              <mc:Fallback>
                <p:oleObj name="Equation" r:id="rId19" imgW="787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21" y="3033676"/>
                        <a:ext cx="1370956" cy="4203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66202"/>
              </p:ext>
            </p:extLst>
          </p:nvPr>
        </p:nvGraphicFramePr>
        <p:xfrm>
          <a:off x="381000" y="4257893"/>
          <a:ext cx="1898452" cy="643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12" name="Equation" r:id="rId21" imgW="1498320" imgH="507960" progId="Equation.DSMT4">
                  <p:embed/>
                </p:oleObj>
              </mc:Choice>
              <mc:Fallback>
                <p:oleObj name="Equation" r:id="rId21" imgW="14983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257893"/>
                        <a:ext cx="1898452" cy="643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130056"/>
              </p:ext>
            </p:extLst>
          </p:nvPr>
        </p:nvGraphicFramePr>
        <p:xfrm>
          <a:off x="3309674" y="4245957"/>
          <a:ext cx="2076516" cy="579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13" name="Equation" r:id="rId23" imgW="1638000" imgH="457200" progId="Equation.DSMT4">
                  <p:embed/>
                </p:oleObj>
              </mc:Choice>
              <mc:Fallback>
                <p:oleObj name="Equation" r:id="rId23" imgW="1638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674" y="4245957"/>
                        <a:ext cx="2076516" cy="579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798787"/>
              </p:ext>
            </p:extLst>
          </p:nvPr>
        </p:nvGraphicFramePr>
        <p:xfrm>
          <a:off x="6109512" y="4245957"/>
          <a:ext cx="2253240" cy="579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14" name="Equation" r:id="rId25" imgW="1777680" imgH="457200" progId="Equation.DSMT4">
                  <p:embed/>
                </p:oleObj>
              </mc:Choice>
              <mc:Fallback>
                <p:oleObj name="Equation" r:id="rId25" imgW="17776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9512" y="4245957"/>
                        <a:ext cx="2253240" cy="579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30" name="Line 22"/>
          <p:cNvSpPr>
            <a:spLocks noChangeShapeType="1"/>
          </p:cNvSpPr>
          <p:nvPr/>
        </p:nvSpPr>
        <p:spPr bwMode="auto">
          <a:xfrm flipV="1">
            <a:off x="4275100" y="1688805"/>
            <a:ext cx="706276" cy="1689061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223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011643"/>
              </p:ext>
            </p:extLst>
          </p:nvPr>
        </p:nvGraphicFramePr>
        <p:xfrm>
          <a:off x="5004529" y="1196132"/>
          <a:ext cx="389598" cy="287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15" name="Equation" r:id="rId27" imgW="291960" imgH="215640" progId="Equation.DSMT4">
                  <p:embed/>
                </p:oleObj>
              </mc:Choice>
              <mc:Fallback>
                <p:oleObj name="Equation" r:id="rId27" imgW="2919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529" y="1196132"/>
                        <a:ext cx="389598" cy="2878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29" name="Rectangle 21"/>
          <p:cNvSpPr>
            <a:spLocks noChangeArrowheads="1"/>
          </p:cNvSpPr>
          <p:nvPr/>
        </p:nvSpPr>
        <p:spPr bwMode="auto">
          <a:xfrm>
            <a:off x="1143000" y="6521450"/>
            <a:ext cx="7162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t-IT" altLang="zh-CN" sz="1600" b="0" i="1" dirty="0">
                <a:solidFill>
                  <a:schemeClr val="tx2"/>
                </a:solidFill>
                <a:latin typeface="Palatino Linotype" pitchFamily="18" charset="0"/>
                <a:ea typeface="SimSun" pitchFamily="2" charset="-122"/>
              </a:rPr>
              <a:t>Bacchetta and Radici, PRD70, 094032 (2004)</a:t>
            </a:r>
          </a:p>
        </p:txBody>
      </p:sp>
      <p:sp>
        <p:nvSpPr>
          <p:cNvPr id="27" name="Rectangle 61"/>
          <p:cNvSpPr>
            <a:spLocks noChangeArrowheads="1"/>
          </p:cNvSpPr>
          <p:nvPr/>
        </p:nvSpPr>
        <p:spPr bwMode="auto">
          <a:xfrm>
            <a:off x="1371600" y="4953000"/>
            <a:ext cx="6400800" cy="1600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aphicFrame>
        <p:nvGraphicFramePr>
          <p:cNvPr id="28" name="Object 54"/>
          <p:cNvGraphicFramePr>
            <a:graphicFrameLocks noChangeAspect="1"/>
          </p:cNvGraphicFramePr>
          <p:nvPr/>
        </p:nvGraphicFramePr>
        <p:xfrm>
          <a:off x="1600200" y="5262563"/>
          <a:ext cx="356552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16" name="Equation" r:id="rId29" imgW="2197080" imgH="444240" progId="Equation.DSMT4">
                  <p:embed/>
                </p:oleObj>
              </mc:Choice>
              <mc:Fallback>
                <p:oleObj name="Equation" r:id="rId29" imgW="21970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262563"/>
                        <a:ext cx="3565525" cy="7572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0"/>
          <p:cNvGraphicFramePr>
            <a:graphicFrameLocks noChangeAspect="1"/>
          </p:cNvGraphicFramePr>
          <p:nvPr/>
        </p:nvGraphicFramePr>
        <p:xfrm>
          <a:off x="5618163" y="5365750"/>
          <a:ext cx="192563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17" name="Equation" r:id="rId31" imgW="927000" imgH="241200" progId="Equation.DSMT4">
                  <p:embed/>
                </p:oleObj>
              </mc:Choice>
              <mc:Fallback>
                <p:oleObj name="Equation" r:id="rId31" imgW="927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63" y="5365750"/>
                        <a:ext cx="1925637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75"/>
          <p:cNvSpPr txBox="1">
            <a:spLocks noChangeArrowheads="1"/>
          </p:cNvSpPr>
          <p:nvPr/>
        </p:nvSpPr>
        <p:spPr bwMode="auto">
          <a:xfrm>
            <a:off x="2216150" y="6096000"/>
            <a:ext cx="555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:   Angle between </a:t>
            </a:r>
            <a:r>
              <a:rPr lang="en-US" dirty="0" err="1"/>
              <a:t>polarisation</a:t>
            </a:r>
            <a:r>
              <a:rPr lang="en-US" dirty="0"/>
              <a:t> vector and event plane</a:t>
            </a:r>
          </a:p>
        </p:txBody>
      </p:sp>
    </p:spTree>
    <p:extLst>
      <p:ext uri="{BB962C8B-B14F-4D97-AF65-F5344CB8AC3E}">
        <p14:creationId xmlns:p14="http://schemas.microsoft.com/office/powerpoint/2010/main" val="1959960396"/>
      </p:ext>
    </p:extLst>
  </p:cSld>
  <p:clrMapOvr>
    <a:masterClrMapping/>
  </p:clrMapOvr>
  <p:transition advTm="759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0" dirty="0" smtClean="0">
                <a:ea typeface="ＭＳ Ｐゴシック" pitchFamily="34" charset="-128"/>
              </a:rPr>
              <a:t>Correlation Measurements to Access </a:t>
            </a:r>
            <a:r>
              <a:rPr lang="en-US" b="0" dirty="0" err="1" smtClean="0">
                <a:ea typeface="ＭＳ Ｐゴシック" pitchFamily="34" charset="-128"/>
              </a:rPr>
              <a:t>Transversity</a:t>
            </a:r>
            <a:r>
              <a:rPr lang="en-US" b="0" dirty="0" smtClean="0">
                <a:ea typeface="ＭＳ Ｐゴシック" pitchFamily="34" charset="-128"/>
              </a:rPr>
              <a:t> (or other chiral odd function)</a:t>
            </a:r>
          </a:p>
        </p:txBody>
      </p:sp>
      <p:pic>
        <p:nvPicPr>
          <p:cNvPr id="40963" name="Picture 3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4169" r="6683"/>
          <a:stretch>
            <a:fillRect/>
          </a:stretch>
        </p:blipFill>
        <p:spPr>
          <a:xfrm>
            <a:off x="0" y="1962150"/>
            <a:ext cx="4244975" cy="2584450"/>
          </a:xfrm>
        </p:spPr>
      </p:pic>
      <p:pic>
        <p:nvPicPr>
          <p:cNvPr id="4096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2" r="8173"/>
          <a:stretch>
            <a:fillRect/>
          </a:stretch>
        </p:blipFill>
        <p:spPr bwMode="auto">
          <a:xfrm>
            <a:off x="4343400" y="2038350"/>
            <a:ext cx="41783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4595884"/>
            <a:ext cx="4090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Phenix</a:t>
            </a:r>
            <a:r>
              <a:rPr lang="en-US" dirty="0" smtClean="0"/>
              <a:t> at </a:t>
            </a:r>
            <a:r>
              <a:rPr lang="en-US" dirty="0" err="1" smtClean="0"/>
              <a:t>Midrapidity</a:t>
            </a:r>
            <a:r>
              <a:rPr lang="en-US" dirty="0" smtClean="0"/>
              <a:t>: Small Asymmetries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5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NEW: </a:t>
            </a:r>
            <a:r>
              <a:rPr lang="en-US" dirty="0" smtClean="0"/>
              <a:t>STAR shows significant Signal!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14" y="792093"/>
            <a:ext cx="3723401" cy="2916664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828570"/>
            <a:ext cx="3886200" cy="3010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3" y="3684411"/>
            <a:ext cx="3905047" cy="30211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870822"/>
            <a:ext cx="3810000" cy="297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2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9323" y="38100"/>
            <a:ext cx="8229600" cy="1143000"/>
          </a:xfrm>
        </p:spPr>
        <p:txBody>
          <a:bodyPr/>
          <a:lstStyle/>
          <a:p>
            <a:r>
              <a:rPr lang="en-US" dirty="0" smtClean="0"/>
              <a:t>Selection of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PHENIX and STAR detectors at RHIC</a:t>
            </a:r>
          </a:p>
          <a:p>
            <a:pPr lvl="1"/>
            <a:r>
              <a:rPr lang="en-US" dirty="0" smtClean="0"/>
              <a:t>Highlights of the longitudinal program </a:t>
            </a:r>
          </a:p>
          <a:p>
            <a:pPr lvl="1"/>
            <a:r>
              <a:rPr lang="en-US" dirty="0" smtClean="0"/>
              <a:t>Forward transverse spin asymmetries for pi0, eta </a:t>
            </a:r>
          </a:p>
          <a:p>
            <a:pPr lvl="1"/>
            <a:r>
              <a:rPr lang="en-US" dirty="0" smtClean="0"/>
              <a:t>Correlation measurements with transverse spin: Collins and di-hadron measurements to access </a:t>
            </a:r>
            <a:r>
              <a:rPr lang="en-US" dirty="0" err="1" smtClean="0"/>
              <a:t>transversity</a:t>
            </a:r>
            <a:endParaRPr lang="en-US" dirty="0" smtClean="0"/>
          </a:p>
          <a:p>
            <a:r>
              <a:rPr lang="en-US" dirty="0" smtClean="0"/>
              <a:t>Belle			</a:t>
            </a:r>
          </a:p>
          <a:p>
            <a:pPr lvl="1"/>
            <a:r>
              <a:rPr lang="en-US" dirty="0" smtClean="0"/>
              <a:t>Transverse spin dependent di-hadron Interference FFs</a:t>
            </a:r>
          </a:p>
          <a:p>
            <a:pPr lvl="1"/>
            <a:r>
              <a:rPr lang="en-US" dirty="0" err="1" smtClean="0"/>
              <a:t>Unpolarized</a:t>
            </a:r>
            <a:r>
              <a:rPr lang="en-US" dirty="0" smtClean="0"/>
              <a:t> </a:t>
            </a:r>
            <a:r>
              <a:rPr lang="en-US" dirty="0" smtClean="0"/>
              <a:t>Fragmentation </a:t>
            </a:r>
            <a:r>
              <a:rPr lang="en-US" dirty="0" smtClean="0"/>
              <a:t>Functions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4338" name="Picture 2" descr="http://www.mypizzabrothers.com/pizza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1000"/>
            <a:ext cx="2400300" cy="17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56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3674"/>
            <a:ext cx="4149239" cy="3305326"/>
          </a:xfr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29" y="3388769"/>
            <a:ext cx="3828438" cy="269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44077"/>
            <a:ext cx="3923915" cy="258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9328" y="6054390"/>
            <a:ext cx="59436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Additional precision data from this years run</a:t>
            </a:r>
          </a:p>
          <a:p>
            <a:r>
              <a:rPr lang="en-US" sz="2400" dirty="0" smtClean="0"/>
              <a:t>+ increased kinematic reach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31281" y="3601704"/>
            <a:ext cx="910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ymbol" pitchFamily="18" charset="2"/>
              </a:rPr>
              <a:t>p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/</a:t>
            </a:r>
            <a:r>
              <a:rPr lang="en-US" sz="2800" dirty="0" smtClean="0">
                <a:latin typeface="Symbol" pitchFamily="18" charset="2"/>
              </a:rPr>
              <a:t>p</a:t>
            </a:r>
            <a:r>
              <a:rPr lang="en-US" sz="2800" baseline="30000" dirty="0" smtClean="0"/>
              <a:t>-</a:t>
            </a:r>
            <a:endParaRPr lang="en-US" sz="2800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1131550" y="3657600"/>
            <a:ext cx="910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ymbol" pitchFamily="18" charset="2"/>
              </a:rPr>
              <a:t>p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/</a:t>
            </a:r>
            <a:r>
              <a:rPr lang="en-US" sz="2800" dirty="0" smtClean="0">
                <a:latin typeface="Symbol" pitchFamily="18" charset="2"/>
              </a:rPr>
              <a:t>p</a:t>
            </a:r>
            <a:r>
              <a:rPr lang="en-US" sz="2800" baseline="30000" dirty="0" smtClean="0"/>
              <a:t>-</a:t>
            </a:r>
            <a:endParaRPr 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103459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8" descr="KEKphot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70" y="4403726"/>
            <a:ext cx="4479184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Oval 9"/>
          <p:cNvSpPr>
            <a:spLocks noChangeArrowheads="1"/>
          </p:cNvSpPr>
          <p:nvPr/>
        </p:nvSpPr>
        <p:spPr bwMode="auto">
          <a:xfrm rot="21479427">
            <a:off x="1206500" y="5594350"/>
            <a:ext cx="1785938" cy="407988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 dirty="0"/>
          </a:p>
        </p:txBody>
      </p:sp>
      <p:sp>
        <p:nvSpPr>
          <p:cNvPr id="25608" name="Line 10"/>
          <p:cNvSpPr>
            <a:spLocks noChangeShapeType="1"/>
          </p:cNvSpPr>
          <p:nvPr/>
        </p:nvSpPr>
        <p:spPr bwMode="auto">
          <a:xfrm flipH="1">
            <a:off x="2543175" y="5219700"/>
            <a:ext cx="247650" cy="309563"/>
          </a:xfrm>
          <a:prstGeom prst="line">
            <a:avLst/>
          </a:prstGeom>
          <a:noFill/>
          <a:ln w="44450">
            <a:solidFill>
              <a:srgbClr val="FFC000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en-US" dirty="0"/>
          </a:p>
        </p:txBody>
      </p:sp>
      <p:sp>
        <p:nvSpPr>
          <p:cNvPr id="25609" name="Text Box 11"/>
          <p:cNvSpPr txBox="1">
            <a:spLocks noChangeArrowheads="1"/>
          </p:cNvSpPr>
          <p:nvPr/>
        </p:nvSpPr>
        <p:spPr bwMode="auto">
          <a:xfrm>
            <a:off x="2790825" y="4941888"/>
            <a:ext cx="1852613" cy="371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b="1" dirty="0">
                <a:solidFill>
                  <a:srgbClr val="FFC000"/>
                </a:solidFill>
                <a:latin typeface="Times New Roman" pitchFamily="18" charset="0"/>
                <a:ea typeface="ＭＳ Ｐゴシック" pitchFamily="34" charset="-128"/>
              </a:rPr>
              <a:t>Belle detector</a:t>
            </a:r>
          </a:p>
        </p:txBody>
      </p:sp>
      <p:sp>
        <p:nvSpPr>
          <p:cNvPr id="25610" name="Text Box 12"/>
          <p:cNvSpPr txBox="1">
            <a:spLocks noChangeArrowheads="1"/>
          </p:cNvSpPr>
          <p:nvPr/>
        </p:nvSpPr>
        <p:spPr bwMode="auto">
          <a:xfrm>
            <a:off x="1206500" y="5210274"/>
            <a:ext cx="1073150" cy="371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b="1" dirty="0">
                <a:solidFill>
                  <a:srgbClr val="FFC000"/>
                </a:solidFill>
                <a:latin typeface="Times New Roman" pitchFamily="18" charset="0"/>
                <a:ea typeface="ＭＳ Ｐゴシック" pitchFamily="34" charset="-128"/>
              </a:rPr>
              <a:t>KEKB</a:t>
            </a:r>
          </a:p>
        </p:txBody>
      </p:sp>
      <p:sp>
        <p:nvSpPr>
          <p:cNvPr id="16" name="TextBox 116"/>
          <p:cNvSpPr txBox="1">
            <a:spLocks noChangeArrowheads="1"/>
          </p:cNvSpPr>
          <p:nvPr/>
        </p:nvSpPr>
        <p:spPr bwMode="auto">
          <a:xfrm>
            <a:off x="0" y="1529477"/>
            <a:ext cx="6629400" cy="258532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KEK-B: asymmetric e</a:t>
            </a:r>
            <a:r>
              <a:rPr lang="en-US" baseline="30000" dirty="0"/>
              <a:t>+</a:t>
            </a:r>
            <a:r>
              <a:rPr lang="en-US" dirty="0"/>
              <a:t> (3.5 GeV) e</a:t>
            </a:r>
            <a:r>
              <a:rPr lang="en-US" baseline="30000" dirty="0"/>
              <a:t>-</a:t>
            </a:r>
            <a:r>
              <a:rPr lang="en-US" dirty="0"/>
              <a:t> (8 GeV) </a:t>
            </a:r>
            <a:r>
              <a:rPr lang="en-US" dirty="0" smtClean="0"/>
              <a:t>collider: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altLang="ja-JP" b="1" dirty="0" smtClean="0">
                <a:ea typeface="Arial Unicode MS" pitchFamily="34" charset="-128"/>
                <a:cs typeface="Arial Unicode MS" pitchFamily="34" charset="-128"/>
              </a:rPr>
              <a:t>√</a:t>
            </a:r>
            <a:r>
              <a:rPr lang="en-US" altLang="ja-JP" b="1" dirty="0">
                <a:ea typeface="Arial Unicode MS" pitchFamily="34" charset="-128"/>
                <a:cs typeface="Arial Unicode MS" pitchFamily="34" charset="-128"/>
              </a:rPr>
              <a:t>s = 10.58 </a:t>
            </a:r>
            <a:r>
              <a:rPr lang="en-US" altLang="ja-JP" b="1" dirty="0" smtClean="0">
                <a:ea typeface="Arial Unicode MS" pitchFamily="34" charset="-128"/>
                <a:cs typeface="Arial Unicode MS" pitchFamily="34" charset="-128"/>
              </a:rPr>
              <a:t>GeV,  </a:t>
            </a:r>
            <a:r>
              <a:rPr lang="en-US" altLang="ja-JP" dirty="0" smtClean="0"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altLang="ja-JP" baseline="30000" dirty="0" smtClean="0"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en-US" altLang="ja-JP" dirty="0" smtClean="0"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altLang="ja-JP" baseline="30000" dirty="0" smtClean="0"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altLang="ja-JP" dirty="0">
                <a:ea typeface="Arial Unicode MS" pitchFamily="34" charset="-128"/>
                <a:cs typeface="Arial Unicode MS" pitchFamily="34" charset="-128"/>
                <a:sym typeface="Wingdings" charset="2"/>
              </a:rPr>
              <a:t></a:t>
            </a:r>
            <a:r>
              <a:rPr lang="en-US" altLang="ja-JP" dirty="0">
                <a:latin typeface="Symbol" pitchFamily="18" charset="2"/>
                <a:ea typeface="ＭＳ Ｐゴシック" pitchFamily="34" charset="-128"/>
                <a:sym typeface="Wingdings" charset="2"/>
              </a:rPr>
              <a:t>U</a:t>
            </a:r>
            <a:r>
              <a:rPr lang="en-US" altLang="ja-JP" dirty="0">
                <a:ea typeface="Arial Unicode MS" pitchFamily="34" charset="-128"/>
                <a:cs typeface="Arial Unicode MS" pitchFamily="34" charset="-128"/>
                <a:sym typeface="Wingdings" charset="2"/>
              </a:rPr>
              <a:t>(4S)B</a:t>
            </a:r>
            <a:r>
              <a:rPr lang="en-US" altLang="ja-JP" dirty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</a:t>
            </a:r>
            <a:r>
              <a:rPr lang="en-US" altLang="ja-JP" dirty="0" smtClean="0">
                <a:ea typeface="Arial Unicode MS" pitchFamily="34" charset="-128"/>
                <a:cs typeface="Arial Unicode MS" pitchFamily="34" charset="-128"/>
                <a:sym typeface="Wingdings" charset="2"/>
              </a:rPr>
              <a:t>B</a:t>
            </a:r>
            <a:br>
              <a:rPr lang="en-US" altLang="ja-JP" dirty="0" smtClean="0">
                <a:ea typeface="Arial Unicode MS" pitchFamily="34" charset="-128"/>
                <a:cs typeface="Arial Unicode MS" pitchFamily="34" charset="-128"/>
                <a:sym typeface="Wingdings" charset="2"/>
              </a:rPr>
            </a:br>
            <a:r>
              <a:rPr lang="en-US" altLang="ja-JP" dirty="0" smtClean="0">
                <a:ea typeface="Arial Unicode MS" pitchFamily="34" charset="-128"/>
                <a:cs typeface="Arial Unicode MS" pitchFamily="34" charset="-128"/>
                <a:sym typeface="Wingdings" charset="2"/>
              </a:rPr>
              <a:t>	-</a:t>
            </a:r>
            <a:r>
              <a:rPr lang="en-US" altLang="ja-JP" b="1" dirty="0" smtClean="0">
                <a:ea typeface="Arial Unicode MS" pitchFamily="34" charset="-128"/>
                <a:cs typeface="Arial Unicode MS" pitchFamily="34" charset="-128"/>
              </a:rPr>
              <a:t>√s = </a:t>
            </a:r>
            <a:r>
              <a:rPr lang="en-US" altLang="ja-JP" dirty="0" smtClean="0">
                <a:ea typeface="Arial Unicode MS" pitchFamily="34" charset="-128"/>
                <a:cs typeface="Arial Unicode MS" pitchFamily="34" charset="-128"/>
              </a:rPr>
              <a:t>10.52 GeV,</a:t>
            </a:r>
            <a:r>
              <a:rPr lang="en-US" dirty="0" smtClean="0"/>
              <a:t> </a:t>
            </a:r>
            <a:r>
              <a:rPr lang="en-US" dirty="0" err="1" smtClean="0"/>
              <a:t>e+e</a:t>
            </a:r>
            <a:r>
              <a:rPr lang="en-US" dirty="0" smtClean="0"/>
              <a:t>-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qqbar (u,d,s,c) ‘</a:t>
            </a:r>
            <a:r>
              <a:rPr lang="en-US" altLang="ja-JP" dirty="0" smtClean="0">
                <a:ea typeface="Arial Unicode MS" pitchFamily="34" charset="-128"/>
                <a:cs typeface="Arial Unicode MS" pitchFamily="34" charset="-128"/>
                <a:sym typeface="Wingdings" charset="2"/>
              </a:rPr>
              <a:t>c</a:t>
            </a:r>
            <a:r>
              <a:rPr lang="en-US" altLang="ja-JP" dirty="0" smtClean="0">
                <a:ea typeface="Arial Unicode MS" pitchFamily="34" charset="-128"/>
                <a:cs typeface="Arial Unicode MS" pitchFamily="34" charset="-128"/>
              </a:rPr>
              <a:t>ontinuum’</a:t>
            </a:r>
            <a:endParaRPr lang="en-US" altLang="ja-JP" dirty="0"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Arial" charset="0"/>
              <a:buChar char="•"/>
            </a:pPr>
            <a:r>
              <a:rPr lang="en-US" altLang="ja-JP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ja-JP" dirty="0" smtClean="0">
                <a:ea typeface="Arial Unicode MS" pitchFamily="34" charset="-128"/>
                <a:cs typeface="Arial Unicode MS" pitchFamily="34" charset="-128"/>
              </a:rPr>
              <a:t>ideal detector for high precision measurements:</a:t>
            </a:r>
            <a:br>
              <a:rPr lang="en-US" altLang="ja-JP" dirty="0" smtClean="0">
                <a:ea typeface="Arial Unicode MS" pitchFamily="34" charset="-128"/>
                <a:cs typeface="Arial Unicode MS" pitchFamily="34" charset="-128"/>
              </a:rPr>
            </a:br>
            <a:r>
              <a:rPr lang="en-US" altLang="ja-JP" dirty="0" smtClean="0">
                <a:ea typeface="Arial Unicode MS" pitchFamily="34" charset="-128"/>
                <a:cs typeface="Arial Unicode MS" pitchFamily="34" charset="-128"/>
              </a:rPr>
              <a:t>     - tracking </a:t>
            </a:r>
            <a:r>
              <a:rPr lang="en-US" altLang="ja-JP" dirty="0">
                <a:ea typeface="Arial Unicode MS" pitchFamily="34" charset="-128"/>
                <a:cs typeface="Arial Unicode MS" pitchFamily="34" charset="-128"/>
              </a:rPr>
              <a:t>acceptance </a:t>
            </a:r>
            <a:r>
              <a:rPr lang="el-GR" dirty="0"/>
              <a:t>θ</a:t>
            </a:r>
            <a:r>
              <a:rPr lang="en-US" dirty="0"/>
              <a:t> [17 °;150</a:t>
            </a:r>
            <a:r>
              <a:rPr lang="en-US" dirty="0" smtClean="0"/>
              <a:t>°]: Azimuthally symmetric</a:t>
            </a:r>
            <a:br>
              <a:rPr lang="en-US" dirty="0" smtClean="0"/>
            </a:br>
            <a:r>
              <a:rPr lang="en-US" dirty="0" smtClean="0"/>
              <a:t>     - particle identification (PID): dE/dx, Cherenkov</a:t>
            </a:r>
            <a:r>
              <a:rPr lang="en-US" dirty="0"/>
              <a:t>, ToF, </a:t>
            </a:r>
            <a:r>
              <a:rPr lang="en-US" dirty="0" smtClean="0"/>
              <a:t>EMcal</a:t>
            </a:r>
            <a:r>
              <a:rPr lang="en-US" dirty="0"/>
              <a:t>, </a:t>
            </a:r>
            <a:r>
              <a:rPr lang="en-US" dirty="0" err="1" smtClean="0"/>
              <a:t>MuID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altLang="ja-JP" dirty="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Available data</a:t>
            </a:r>
            <a:r>
              <a:rPr lang="en-US" altLang="ja-JP" dirty="0" smtClean="0">
                <a:ea typeface="Arial Unicode MS" pitchFamily="34" charset="-128"/>
                <a:cs typeface="Arial Unicode MS" pitchFamily="34" charset="-128"/>
              </a:rPr>
              <a:t>: </a:t>
            </a:r>
          </a:p>
          <a:p>
            <a:pPr lvl="1"/>
            <a:r>
              <a:rPr lang="en-US" altLang="ja-JP" dirty="0" smtClean="0">
                <a:ea typeface="Arial Unicode MS" pitchFamily="34" charset="-128"/>
                <a:cs typeface="Arial Unicode MS" pitchFamily="34" charset="-128"/>
              </a:rPr>
              <a:t>~1.8 *10</a:t>
            </a:r>
            <a:r>
              <a:rPr lang="en-US" altLang="ja-JP" baseline="30000" dirty="0" smtClean="0">
                <a:ea typeface="Arial Unicode MS" pitchFamily="34" charset="-128"/>
                <a:cs typeface="Arial Unicode MS" pitchFamily="34" charset="-128"/>
              </a:rPr>
              <a:t>9</a:t>
            </a:r>
            <a:r>
              <a:rPr lang="en-US" altLang="ja-JP" dirty="0" smtClean="0">
                <a:ea typeface="Arial Unicode MS" pitchFamily="34" charset="-128"/>
                <a:cs typeface="Arial Unicode MS" pitchFamily="34" charset="-128"/>
              </a:rPr>
              <a:t> events at 10.58 GeV, </a:t>
            </a:r>
            <a:br>
              <a:rPr lang="en-US" altLang="ja-JP" dirty="0" smtClean="0">
                <a:ea typeface="Arial Unicode MS" pitchFamily="34" charset="-128"/>
                <a:cs typeface="Arial Unicode MS" pitchFamily="34" charset="-128"/>
              </a:rPr>
            </a:br>
            <a:r>
              <a:rPr lang="en-US" altLang="ja-JP" dirty="0" smtClean="0">
                <a:ea typeface="Arial Unicode MS" pitchFamily="34" charset="-128"/>
                <a:cs typeface="Arial Unicode MS" pitchFamily="34" charset="-128"/>
              </a:rPr>
              <a:t>~220 *10</a:t>
            </a:r>
            <a:r>
              <a:rPr lang="en-US" altLang="ja-JP" baseline="30000" dirty="0" smtClean="0"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en-US" altLang="ja-JP" dirty="0" smtClean="0">
                <a:ea typeface="Arial Unicode MS" pitchFamily="34" charset="-128"/>
                <a:cs typeface="Arial Unicode MS" pitchFamily="34" charset="-128"/>
              </a:rPr>
              <a:t> events at 10.52 GeV</a:t>
            </a:r>
          </a:p>
        </p:txBody>
      </p:sp>
      <p:pic>
        <p:nvPicPr>
          <p:cNvPr id="25613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267200"/>
            <a:ext cx="4343400" cy="259079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pPr>
              <a:defRPr/>
            </a:pPr>
            <a:fld id="{B23F1558-155C-4C93-AFEE-D96F659D317B}" type="slidenum">
              <a:rPr lang="en-US" smtClean="0"/>
              <a:pPr>
                <a:defRPr/>
              </a:pPr>
              <a:t>21</a:t>
            </a:fld>
            <a:r>
              <a:rPr lang="en-US" dirty="0" smtClean="0"/>
              <a:t>/18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Measurements of Fragmentation Functions in </a:t>
            </a:r>
            <a:r>
              <a:rPr lang="en-US" dirty="0" err="1" smtClean="0"/>
              <a:t>e+e</a:t>
            </a:r>
            <a:r>
              <a:rPr lang="en-US" dirty="0" smtClean="0"/>
              <a:t>- at Belle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028700"/>
            <a:ext cx="27813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024159"/>
      </p:ext>
    </p:extLst>
  </p:cSld>
  <p:clrMapOvr>
    <a:masterClrMapping/>
  </p:clrMapOvr>
  <p:transition advTm="111837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676B-5045-4DFD-A364-8B7F1DE9CEFA}" type="slidenum">
              <a:rPr lang="en-US"/>
              <a:pPr/>
              <a:t>22</a:t>
            </a:fld>
            <a:endParaRPr lang="en-US"/>
          </a:p>
        </p:txBody>
      </p:sp>
      <p:sp>
        <p:nvSpPr>
          <p:cNvPr id="144387" name="Line 2"/>
          <p:cNvSpPr>
            <a:spLocks noChangeShapeType="1"/>
          </p:cNvSpPr>
          <p:nvPr/>
        </p:nvSpPr>
        <p:spPr bwMode="auto">
          <a:xfrm>
            <a:off x="2114550" y="3462338"/>
            <a:ext cx="0" cy="4270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88" name="Line 3"/>
          <p:cNvSpPr>
            <a:spLocks noChangeShapeType="1"/>
          </p:cNvSpPr>
          <p:nvPr/>
        </p:nvSpPr>
        <p:spPr bwMode="auto">
          <a:xfrm flipV="1">
            <a:off x="2690813" y="3460750"/>
            <a:ext cx="9588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89" name="Text Box 4"/>
          <p:cNvSpPr txBox="1">
            <a:spLocks noChangeArrowheads="1"/>
          </p:cNvSpPr>
          <p:nvPr/>
        </p:nvSpPr>
        <p:spPr bwMode="auto">
          <a:xfrm>
            <a:off x="3227388" y="2998788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/>
              <a:t>q</a:t>
            </a:r>
            <a:r>
              <a:rPr lang="en-US" baseline="-25000"/>
              <a:t>1</a:t>
            </a:r>
          </a:p>
        </p:txBody>
      </p:sp>
      <p:sp>
        <p:nvSpPr>
          <p:cNvPr id="144390" name="Line 5"/>
          <p:cNvSpPr>
            <a:spLocks noChangeShapeType="1"/>
          </p:cNvSpPr>
          <p:nvPr/>
        </p:nvSpPr>
        <p:spPr bwMode="auto">
          <a:xfrm>
            <a:off x="3151188" y="3460750"/>
            <a:ext cx="0" cy="4206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1" name="Text Box 6"/>
          <p:cNvSpPr txBox="1">
            <a:spLocks noChangeArrowheads="1"/>
          </p:cNvSpPr>
          <p:nvPr/>
        </p:nvSpPr>
        <p:spPr bwMode="auto">
          <a:xfrm>
            <a:off x="3178175" y="3886200"/>
            <a:ext cx="102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</a:rPr>
              <a:t>quark-1 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spin</a:t>
            </a:r>
          </a:p>
        </p:txBody>
      </p:sp>
      <p:sp>
        <p:nvSpPr>
          <p:cNvPr id="144392" name="Text Box 7"/>
          <p:cNvSpPr txBox="1">
            <a:spLocks noChangeArrowheads="1"/>
          </p:cNvSpPr>
          <p:nvPr/>
        </p:nvSpPr>
        <p:spPr bwMode="auto">
          <a:xfrm>
            <a:off x="5570538" y="1431925"/>
            <a:ext cx="297815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/>
              <a:t>Interference effect in e</a:t>
            </a:r>
            <a:r>
              <a:rPr lang="en-US" baseline="50000"/>
              <a:t>+</a:t>
            </a:r>
            <a:r>
              <a:rPr lang="en-US"/>
              <a:t>e</a:t>
            </a:r>
            <a:r>
              <a:rPr lang="en-US" baseline="50000"/>
              <a:t>-</a:t>
            </a:r>
          </a:p>
          <a:p>
            <a:pPr algn="just"/>
            <a:r>
              <a:rPr lang="en-US"/>
              <a:t>quark fragmentation </a:t>
            </a:r>
          </a:p>
          <a:p>
            <a:pPr algn="just"/>
            <a:r>
              <a:rPr lang="en-US"/>
              <a:t>will lead to azimuthal</a:t>
            </a:r>
          </a:p>
          <a:p>
            <a:pPr algn="just"/>
            <a:r>
              <a:rPr lang="en-US"/>
              <a:t>asymmetries in di-hadron </a:t>
            </a:r>
          </a:p>
          <a:p>
            <a:pPr algn="just"/>
            <a:r>
              <a:rPr lang="en-US"/>
              <a:t>correlation measurements!</a:t>
            </a:r>
          </a:p>
          <a:p>
            <a:pPr algn="just"/>
            <a:endParaRPr lang="en-US"/>
          </a:p>
          <a:p>
            <a:pPr algn="just"/>
            <a:endParaRPr lang="en-US"/>
          </a:p>
          <a:p>
            <a:pPr algn="just"/>
            <a:r>
              <a:rPr lang="en-US" u="sng">
                <a:solidFill>
                  <a:srgbClr val="0000CC"/>
                </a:solidFill>
              </a:rPr>
              <a:t>Experimental requirements:</a:t>
            </a:r>
          </a:p>
          <a:p>
            <a:pPr algn="just"/>
            <a:endParaRPr lang="en-US" sz="800" u="sng">
              <a:solidFill>
                <a:srgbClr val="0000CC"/>
              </a:solidFill>
            </a:endParaRPr>
          </a:p>
          <a:p>
            <a:pPr algn="just">
              <a:buClr>
                <a:srgbClr val="000099"/>
              </a:buClr>
              <a:buFont typeface="Wingdings" pitchFamily="2" charset="2"/>
              <a:buChar char="§"/>
            </a:pPr>
            <a:r>
              <a:rPr lang="en-US"/>
              <a:t> Small asymmetries </a:t>
            </a:r>
            <a:r>
              <a:rPr lang="en-US">
                <a:sym typeface="Wingdings" pitchFamily="2" charset="2"/>
              </a:rPr>
              <a:t> </a:t>
            </a:r>
          </a:p>
          <a:p>
            <a:pPr algn="just"/>
            <a:r>
              <a:rPr lang="en-US">
                <a:sym typeface="Wingdings" pitchFamily="2" charset="2"/>
              </a:rPr>
              <a:t>      very large data sample!</a:t>
            </a:r>
          </a:p>
          <a:p>
            <a:pPr algn="just"/>
            <a:endParaRPr lang="en-US" sz="800">
              <a:sym typeface="Wingdings" pitchFamily="2" charset="2"/>
            </a:endParaRPr>
          </a:p>
          <a:p>
            <a:pPr algn="just">
              <a:buClr>
                <a:srgbClr val="000099"/>
              </a:buClr>
              <a:buFont typeface="Wingdings" pitchFamily="2" charset="2"/>
              <a:buChar char="§"/>
            </a:pPr>
            <a:r>
              <a:rPr lang="en-US">
                <a:sym typeface="Wingdings" pitchFamily="2" charset="2"/>
              </a:rPr>
              <a:t> Good particle ID to high </a:t>
            </a:r>
          </a:p>
          <a:p>
            <a:pPr algn="just"/>
            <a:r>
              <a:rPr lang="en-US">
                <a:sym typeface="Wingdings" pitchFamily="2" charset="2"/>
              </a:rPr>
              <a:t>   momenta.</a:t>
            </a:r>
          </a:p>
          <a:p>
            <a:pPr algn="just"/>
            <a:endParaRPr lang="en-US" sz="800">
              <a:sym typeface="Wingdings" pitchFamily="2" charset="2"/>
            </a:endParaRPr>
          </a:p>
          <a:p>
            <a:pPr algn="just">
              <a:buClr>
                <a:srgbClr val="000099"/>
              </a:buClr>
              <a:buFont typeface="Wingdings" pitchFamily="2" charset="2"/>
              <a:buChar char="§"/>
            </a:pPr>
            <a:r>
              <a:rPr lang="en-US">
                <a:sym typeface="Wingdings" pitchFamily="2" charset="2"/>
              </a:rPr>
              <a:t> Hermetic detector </a:t>
            </a:r>
          </a:p>
          <a:p>
            <a:pPr algn="just"/>
            <a:endParaRPr lang="en-US">
              <a:sym typeface="Wingdings" pitchFamily="2" charset="2"/>
            </a:endParaRPr>
          </a:p>
          <a:p>
            <a:pPr algn="just"/>
            <a:endParaRPr lang="en-US">
              <a:latin typeface="Calibri" pitchFamily="34" charset="0"/>
            </a:endParaRPr>
          </a:p>
        </p:txBody>
      </p:sp>
      <p:sp>
        <p:nvSpPr>
          <p:cNvPr id="144393" name="Rectangle 8"/>
          <p:cNvSpPr>
            <a:spLocks noChangeArrowheads="1"/>
          </p:cNvSpPr>
          <p:nvPr/>
        </p:nvSpPr>
        <p:spPr bwMode="auto">
          <a:xfrm>
            <a:off x="-27485" y="76200"/>
            <a:ext cx="917148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 Measuring </a:t>
            </a:r>
            <a:r>
              <a:rPr lang="en-US" sz="2800" dirty="0" smtClean="0">
                <a:latin typeface="Calibri" pitchFamily="34" charset="0"/>
              </a:rPr>
              <a:t>transverse spin dependent di-Hadron </a:t>
            </a:r>
            <a:r>
              <a:rPr lang="en-US" sz="2800" dirty="0">
                <a:latin typeface="Calibri" pitchFamily="34" charset="0"/>
              </a:rPr>
              <a:t>Correlations</a:t>
            </a:r>
          </a:p>
          <a:p>
            <a:pPr algn="ctr"/>
            <a:r>
              <a:rPr lang="en-US" sz="2800" dirty="0">
                <a:latin typeface="Calibri" pitchFamily="34" charset="0"/>
              </a:rPr>
              <a:t>In </a:t>
            </a:r>
            <a:r>
              <a:rPr lang="en-US" sz="2800" dirty="0" err="1" smtClean="0">
                <a:latin typeface="Calibri" pitchFamily="34" charset="0"/>
              </a:rPr>
              <a:t>unpolarized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e</a:t>
            </a:r>
            <a:r>
              <a:rPr lang="en-US" sz="2800" baseline="30000" dirty="0" err="1" smtClean="0">
                <a:latin typeface="Calibri" pitchFamily="34" charset="0"/>
              </a:rPr>
              <a:t>+</a:t>
            </a:r>
            <a:r>
              <a:rPr lang="en-US" sz="2800" dirty="0" err="1" smtClean="0">
                <a:latin typeface="Calibri" pitchFamily="34" charset="0"/>
              </a:rPr>
              <a:t>e</a:t>
            </a:r>
            <a:r>
              <a:rPr lang="en-US" sz="2800" baseline="30000" dirty="0" smtClean="0">
                <a:latin typeface="Calibri" pitchFamily="34" charset="0"/>
              </a:rPr>
              <a:t>-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</a:rPr>
              <a:t>Annihilation into Quarks</a:t>
            </a:r>
          </a:p>
        </p:txBody>
      </p:sp>
      <p:sp>
        <p:nvSpPr>
          <p:cNvPr id="144394" name="Oval 9"/>
          <p:cNvSpPr>
            <a:spLocks noChangeArrowheads="1"/>
          </p:cNvSpPr>
          <p:nvPr/>
        </p:nvSpPr>
        <p:spPr bwMode="auto">
          <a:xfrm>
            <a:off x="2459038" y="3314700"/>
            <a:ext cx="231775" cy="230188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144395" name="Line 10"/>
          <p:cNvSpPr>
            <a:spLocks noChangeShapeType="1"/>
          </p:cNvSpPr>
          <p:nvPr/>
        </p:nvSpPr>
        <p:spPr bwMode="auto">
          <a:xfrm flipH="1" flipV="1">
            <a:off x="1536700" y="3467100"/>
            <a:ext cx="10382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6" name="Line 11"/>
          <p:cNvSpPr>
            <a:spLocks noChangeShapeType="1"/>
          </p:cNvSpPr>
          <p:nvPr/>
        </p:nvSpPr>
        <p:spPr bwMode="auto">
          <a:xfrm>
            <a:off x="2574925" y="1778000"/>
            <a:ext cx="0" cy="1497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4397" name="Line 12"/>
          <p:cNvSpPr>
            <a:spLocks noChangeShapeType="1"/>
          </p:cNvSpPr>
          <p:nvPr/>
        </p:nvSpPr>
        <p:spPr bwMode="auto">
          <a:xfrm flipV="1">
            <a:off x="2574925" y="3582988"/>
            <a:ext cx="0" cy="1689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4398" name="Text Box 13"/>
          <p:cNvSpPr txBox="1">
            <a:spLocks noChangeArrowheads="1"/>
          </p:cNvSpPr>
          <p:nvPr/>
        </p:nvSpPr>
        <p:spPr bwMode="auto">
          <a:xfrm>
            <a:off x="2651125" y="1508125"/>
            <a:ext cx="1089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>
                <a:latin typeface="Calibri" pitchFamily="34" charset="0"/>
              </a:rPr>
              <a:t>electron</a:t>
            </a:r>
          </a:p>
        </p:txBody>
      </p:sp>
      <p:sp>
        <p:nvSpPr>
          <p:cNvPr id="144399" name="Text Box 14"/>
          <p:cNvSpPr txBox="1">
            <a:spLocks noChangeArrowheads="1"/>
          </p:cNvSpPr>
          <p:nvPr/>
        </p:nvSpPr>
        <p:spPr bwMode="auto">
          <a:xfrm>
            <a:off x="2651125" y="5233988"/>
            <a:ext cx="1089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>
                <a:latin typeface="Calibri" pitchFamily="34" charset="0"/>
              </a:rPr>
              <a:t>positron</a:t>
            </a:r>
          </a:p>
        </p:txBody>
      </p:sp>
      <p:sp>
        <p:nvSpPr>
          <p:cNvPr id="144400" name="Text Box 15"/>
          <p:cNvSpPr txBox="1">
            <a:spLocks noChangeArrowheads="1"/>
          </p:cNvSpPr>
          <p:nvPr/>
        </p:nvSpPr>
        <p:spPr bwMode="auto">
          <a:xfrm>
            <a:off x="1600200" y="3505200"/>
            <a:ext cx="395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/>
              <a:t>q</a:t>
            </a:r>
            <a:r>
              <a:rPr lang="en-US" baseline="-25000"/>
              <a:t>2</a:t>
            </a:r>
          </a:p>
        </p:txBody>
      </p:sp>
      <p:sp>
        <p:nvSpPr>
          <p:cNvPr id="144401" name="Text Box 16"/>
          <p:cNvSpPr txBox="1">
            <a:spLocks noChangeArrowheads="1"/>
          </p:cNvSpPr>
          <p:nvPr/>
        </p:nvSpPr>
        <p:spPr bwMode="auto">
          <a:xfrm>
            <a:off x="1628775" y="3884613"/>
            <a:ext cx="102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</a:rPr>
              <a:t>quark-2 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spin</a:t>
            </a:r>
          </a:p>
        </p:txBody>
      </p:sp>
      <p:graphicFrame>
        <p:nvGraphicFramePr>
          <p:cNvPr id="144408" name="Object 24"/>
          <p:cNvGraphicFramePr>
            <a:graphicFrameLocks noGrp="1" noChangeAspect="1"/>
          </p:cNvGraphicFramePr>
          <p:nvPr>
            <p:ph idx="4294967295"/>
          </p:nvPr>
        </p:nvGraphicFramePr>
        <p:xfrm>
          <a:off x="762000" y="2719388"/>
          <a:ext cx="10668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0" name="Equation" r:id="rId4" imgW="482400" imgH="228600" progId="Equation.DSMT4">
                  <p:embed/>
                </p:oleObj>
              </mc:Choice>
              <mc:Fallback>
                <p:oleObj name="Equation" r:id="rId4" imgW="482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719388"/>
                        <a:ext cx="1066800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13" name="Text Box 31"/>
          <p:cNvSpPr txBox="1">
            <a:spLocks noChangeArrowheads="1"/>
          </p:cNvSpPr>
          <p:nvPr/>
        </p:nvSpPr>
        <p:spPr bwMode="auto">
          <a:xfrm>
            <a:off x="420688" y="4883150"/>
            <a:ext cx="19097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Calibri" pitchFamily="34" charset="0"/>
              </a:rPr>
              <a:t>z</a:t>
            </a:r>
            <a:r>
              <a:rPr lang="en-US" sz="1600" baseline="-25000">
                <a:latin typeface="Calibri" pitchFamily="34" charset="0"/>
              </a:rPr>
              <a:t>1,2  </a:t>
            </a:r>
            <a:r>
              <a:rPr lang="en-US" sz="1600">
                <a:latin typeface="Calibri" pitchFamily="34" charset="0"/>
              </a:rPr>
              <a:t>relative pion pair</a:t>
            </a:r>
          </a:p>
          <a:p>
            <a:r>
              <a:rPr lang="en-US" sz="1600">
                <a:latin typeface="Calibri" pitchFamily="34" charset="0"/>
              </a:rPr>
              <a:t>      momenta</a:t>
            </a:r>
            <a:endParaRPr lang="en-US" sz="1600" baseline="-25000">
              <a:latin typeface="Calibri" pitchFamily="34" charset="0"/>
            </a:endParaRPr>
          </a:p>
        </p:txBody>
      </p:sp>
      <p:grpSp>
        <p:nvGrpSpPr>
          <p:cNvPr id="144423" name="Group 39"/>
          <p:cNvGrpSpPr>
            <a:grpSpLocks/>
          </p:cNvGrpSpPr>
          <p:nvPr/>
        </p:nvGrpSpPr>
        <p:grpSpPr bwMode="auto">
          <a:xfrm>
            <a:off x="39688" y="2928938"/>
            <a:ext cx="1560512" cy="1038225"/>
            <a:chOff x="25" y="1845"/>
            <a:chExt cx="983" cy="654"/>
          </a:xfrm>
        </p:grpSpPr>
        <p:sp>
          <p:nvSpPr>
            <p:cNvPr id="144403" name="Line 18"/>
            <p:cNvSpPr>
              <a:spLocks noChangeShapeType="1"/>
            </p:cNvSpPr>
            <p:nvPr/>
          </p:nvSpPr>
          <p:spPr bwMode="auto">
            <a:xfrm>
              <a:off x="25" y="2184"/>
              <a:ext cx="92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4406" name="Oval 21"/>
            <p:cNvSpPr>
              <a:spLocks noChangeArrowheads="1"/>
            </p:cNvSpPr>
            <p:nvPr/>
          </p:nvSpPr>
          <p:spPr bwMode="auto">
            <a:xfrm>
              <a:off x="49" y="1845"/>
              <a:ext cx="242" cy="654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144407" name="Line 22"/>
            <p:cNvSpPr>
              <a:spLocks noChangeShapeType="1"/>
            </p:cNvSpPr>
            <p:nvPr/>
          </p:nvSpPr>
          <p:spPr bwMode="auto">
            <a:xfrm flipH="1" flipV="1">
              <a:off x="267" y="1942"/>
              <a:ext cx="702" cy="2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09" name="Line 26"/>
            <p:cNvSpPr>
              <a:spLocks noChangeShapeType="1"/>
            </p:cNvSpPr>
            <p:nvPr/>
          </p:nvSpPr>
          <p:spPr bwMode="auto">
            <a:xfrm flipV="1">
              <a:off x="170" y="1870"/>
              <a:ext cx="0" cy="31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4410" name="Line 27"/>
            <p:cNvSpPr>
              <a:spLocks noChangeShapeType="1"/>
            </p:cNvSpPr>
            <p:nvPr/>
          </p:nvSpPr>
          <p:spPr bwMode="auto">
            <a:xfrm flipV="1">
              <a:off x="195" y="1967"/>
              <a:ext cx="72" cy="19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4411" name="Text Box 29"/>
            <p:cNvSpPr txBox="1">
              <a:spLocks noChangeArrowheads="1"/>
            </p:cNvSpPr>
            <p:nvPr/>
          </p:nvSpPr>
          <p:spPr bwMode="auto">
            <a:xfrm>
              <a:off x="364" y="2160"/>
              <a:ext cx="2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>
                  <a:latin typeface="Calibri" pitchFamily="34" charset="0"/>
                </a:rPr>
                <a:t>z</a:t>
              </a:r>
              <a:r>
                <a:rPr lang="en-US" baseline="-25000">
                  <a:latin typeface="Calibri" pitchFamily="34" charset="0"/>
                </a:rPr>
                <a:t>2</a:t>
              </a:r>
            </a:p>
          </p:txBody>
        </p:sp>
        <p:sp>
          <p:nvSpPr>
            <p:cNvPr id="144416" name="Line 19"/>
            <p:cNvSpPr>
              <a:spLocks noChangeShapeType="1"/>
            </p:cNvSpPr>
            <p:nvPr/>
          </p:nvSpPr>
          <p:spPr bwMode="auto">
            <a:xfrm flipH="1">
              <a:off x="288" y="2160"/>
              <a:ext cx="72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18" name="Line 34"/>
            <p:cNvSpPr>
              <a:spLocks noChangeShapeType="1"/>
            </p:cNvSpPr>
            <p:nvPr/>
          </p:nvSpPr>
          <p:spPr bwMode="auto">
            <a:xfrm flipV="1">
              <a:off x="288" y="196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4419" name="Picture 17" descr="B-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562600"/>
            <a:ext cx="13985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4422" name="Group 38"/>
          <p:cNvGrpSpPr>
            <a:grpSpLocks/>
          </p:cNvGrpSpPr>
          <p:nvPr/>
        </p:nvGrpSpPr>
        <p:grpSpPr bwMode="auto">
          <a:xfrm>
            <a:off x="3581400" y="2667000"/>
            <a:ext cx="1643063" cy="1300163"/>
            <a:chOff x="2256" y="1680"/>
            <a:chExt cx="1035" cy="819"/>
          </a:xfrm>
        </p:grpSpPr>
        <p:sp>
          <p:nvSpPr>
            <p:cNvPr id="144402" name="Line 17"/>
            <p:cNvSpPr>
              <a:spLocks noChangeShapeType="1"/>
            </p:cNvSpPr>
            <p:nvPr/>
          </p:nvSpPr>
          <p:spPr bwMode="auto">
            <a:xfrm>
              <a:off x="2299" y="2184"/>
              <a:ext cx="92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4404" name="Line 19"/>
            <p:cNvSpPr>
              <a:spLocks noChangeShapeType="1"/>
            </p:cNvSpPr>
            <p:nvPr/>
          </p:nvSpPr>
          <p:spPr bwMode="auto">
            <a:xfrm flipV="1">
              <a:off x="2299" y="2039"/>
              <a:ext cx="750" cy="14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05" name="Oval 20"/>
            <p:cNvSpPr>
              <a:spLocks noChangeArrowheads="1"/>
            </p:cNvSpPr>
            <p:nvPr/>
          </p:nvSpPr>
          <p:spPr bwMode="auto">
            <a:xfrm>
              <a:off x="3049" y="1845"/>
              <a:ext cx="242" cy="654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144412" name="Text Box 30"/>
            <p:cNvSpPr txBox="1">
              <a:spLocks noChangeArrowheads="1"/>
            </p:cNvSpPr>
            <p:nvPr/>
          </p:nvSpPr>
          <p:spPr bwMode="auto">
            <a:xfrm>
              <a:off x="2699" y="2265"/>
              <a:ext cx="22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>
                  <a:latin typeface="Calibri" pitchFamily="34" charset="0"/>
                </a:rPr>
                <a:t>z</a:t>
              </a:r>
              <a:r>
                <a:rPr lang="en-US" baseline="-25000">
                  <a:latin typeface="Calibri" pitchFamily="34" charset="0"/>
                </a:rPr>
                <a:t>1</a:t>
              </a:r>
            </a:p>
          </p:txBody>
        </p:sp>
        <p:graphicFrame>
          <p:nvGraphicFramePr>
            <p:cNvPr id="144414" name="Object 30"/>
            <p:cNvGraphicFramePr>
              <a:graphicFrameLocks noChangeAspect="1"/>
            </p:cNvGraphicFramePr>
            <p:nvPr/>
          </p:nvGraphicFramePr>
          <p:xfrm>
            <a:off x="2496" y="1680"/>
            <a:ext cx="672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1" name="Equation" r:id="rId7" imgW="482400" imgH="228600" progId="Equation.DSMT4">
                    <p:embed/>
                  </p:oleObj>
                </mc:Choice>
                <mc:Fallback>
                  <p:oleObj name="Equation" r:id="rId7" imgW="4824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1680"/>
                          <a:ext cx="672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4415" name="Line 19"/>
            <p:cNvSpPr>
              <a:spLocks noChangeShapeType="1"/>
            </p:cNvSpPr>
            <p:nvPr/>
          </p:nvSpPr>
          <p:spPr bwMode="auto">
            <a:xfrm>
              <a:off x="2256" y="2160"/>
              <a:ext cx="816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17" name="Line 33"/>
            <p:cNvSpPr>
              <a:spLocks noChangeShapeType="1"/>
            </p:cNvSpPr>
            <p:nvPr/>
          </p:nvSpPr>
          <p:spPr bwMode="auto">
            <a:xfrm flipV="1">
              <a:off x="3024" y="206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20" name="Line 27"/>
            <p:cNvSpPr>
              <a:spLocks noChangeShapeType="1"/>
            </p:cNvSpPr>
            <p:nvPr/>
          </p:nvSpPr>
          <p:spPr bwMode="auto">
            <a:xfrm flipH="1" flipV="1">
              <a:off x="3024" y="2016"/>
              <a:ext cx="144" cy="14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4421" name="Line 27"/>
            <p:cNvSpPr>
              <a:spLocks noChangeShapeType="1"/>
            </p:cNvSpPr>
            <p:nvPr/>
          </p:nvSpPr>
          <p:spPr bwMode="auto">
            <a:xfrm flipV="1">
              <a:off x="3168" y="1824"/>
              <a:ext cx="0" cy="33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532931" y="5999702"/>
            <a:ext cx="4403543" cy="40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814093" y="2983468"/>
            <a:ext cx="59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itchFamily="18" charset="2"/>
              </a:rPr>
              <a:t>j</a:t>
            </a:r>
            <a:r>
              <a:rPr lang="en-US" baseline="-25000" dirty="0" smtClean="0">
                <a:latin typeface="Symbol" pitchFamily="18" charset="2"/>
              </a:rPr>
              <a:t>1</a:t>
            </a:r>
            <a:endParaRPr lang="en-US" baseline="-25000" dirty="0">
              <a:latin typeface="Symbol" pitchFamily="18" charset="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8293" y="2754868"/>
            <a:ext cx="59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itchFamily="18" charset="2"/>
              </a:rPr>
              <a:t>j</a:t>
            </a:r>
            <a:r>
              <a:rPr lang="en-US" baseline="-25000" dirty="0" smtClean="0">
                <a:latin typeface="Symbol" pitchFamily="18" charset="2"/>
              </a:rPr>
              <a:t>2</a:t>
            </a:r>
            <a:endParaRPr lang="en-US" baseline="-25000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8330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4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4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4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4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animBg="1"/>
      <p:bldP spid="144388" grpId="0" animBg="1"/>
      <p:bldP spid="144389" grpId="0"/>
      <p:bldP spid="144390" grpId="0" animBg="1"/>
      <p:bldP spid="144391" grpId="0"/>
      <p:bldP spid="144392" grpId="0"/>
      <p:bldP spid="144394" grpId="0" animBg="1"/>
      <p:bldP spid="144395" grpId="0" animBg="1"/>
      <p:bldP spid="144396" grpId="0" animBg="1"/>
      <p:bldP spid="144397" grpId="0" animBg="1"/>
      <p:bldP spid="144398" grpId="0"/>
      <p:bldP spid="144399" grpId="0"/>
      <p:bldP spid="144400" grpId="0"/>
      <p:bldP spid="144401" grpId="0"/>
      <p:bldP spid="144413" grpId="0"/>
      <p:bldP spid="2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BB08-BC9C-4F60-A8AE-A1C1E035EE28}" type="slidenum">
              <a:rPr lang="en-US"/>
              <a:pPr/>
              <a:t>23</a:t>
            </a:fld>
            <a:endParaRPr lang="en-US"/>
          </a:p>
        </p:txBody>
      </p:sp>
      <p:sp>
        <p:nvSpPr>
          <p:cNvPr id="2" name="AutoShape 2" descr="imap://avossen@imap.exchange.iu.edu:993/fetch%3EUID%3E/INBOX%3E6954?part=1.2&amp;type=image/png&amp;filename=final_asypanel_val0_mz_bin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p://avossen@imap.exchange.iu.edu:993/fetch%3EUID%3E/INBOX%3E6954?part=1.2&amp;type=image/png&amp;filename=final_asypanel_val0_mz_bin3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p://avossen@imap.exchange.iu.edu:993/fetch%3EUID%3E/INBOX%3E6954?part=1.2&amp;type=image/png&amp;filename=final_asypanel_val0_mz_bin3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43" y="1066800"/>
            <a:ext cx="8023957" cy="54530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6674" y="174193"/>
            <a:ext cx="8647326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300" dirty="0" smtClean="0">
                <a:solidFill>
                  <a:prstClr val="black"/>
                </a:solidFill>
                <a:ea typeface="+mj-ea"/>
                <a:cs typeface="+mj-cs"/>
              </a:rPr>
              <a:t>Results or IFF at          (z</a:t>
            </a:r>
            <a:r>
              <a:rPr lang="en-US" sz="4300" baseline="-25000" dirty="0" smtClean="0">
                <a:solidFill>
                  <a:prstClr val="black"/>
                </a:solidFill>
                <a:ea typeface="+mj-ea"/>
                <a:cs typeface="+mj-cs"/>
              </a:rPr>
              <a:t>1</a:t>
            </a:r>
            <a:r>
              <a:rPr lang="en-US" sz="4300" dirty="0" smtClean="0">
                <a:solidFill>
                  <a:prstClr val="black"/>
                </a:solidFill>
                <a:ea typeface="+mj-ea"/>
                <a:cs typeface="+mj-cs"/>
              </a:rPr>
              <a:t>x m</a:t>
            </a:r>
            <a:r>
              <a:rPr lang="en-US" sz="4300" baseline="-25000" dirty="0" smtClean="0">
                <a:solidFill>
                  <a:prstClr val="black"/>
                </a:solidFill>
                <a:ea typeface="+mj-ea"/>
                <a:cs typeface="+mj-cs"/>
              </a:rPr>
              <a:t>1</a:t>
            </a:r>
            <a:r>
              <a:rPr lang="en-US" sz="4300" dirty="0" smtClean="0">
                <a:solidFill>
                  <a:prstClr val="black"/>
                </a:solidFill>
                <a:ea typeface="+mj-ea"/>
                <a:cs typeface="+mj-cs"/>
              </a:rPr>
              <a:t>) </a:t>
            </a:r>
            <a:r>
              <a:rPr lang="en-US" sz="4300" dirty="0">
                <a:solidFill>
                  <a:prstClr val="black"/>
                </a:solidFill>
                <a:ea typeface="+mj-ea"/>
                <a:cs typeface="+mj-cs"/>
              </a:rPr>
              <a:t>Binning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6396335"/>
            <a:ext cx="4353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AV et. al, PRL</a:t>
            </a:r>
            <a:r>
              <a:rPr lang="en-US" sz="2400" b="1" dirty="0" smtClean="0"/>
              <a:t> 107, </a:t>
            </a:r>
            <a:r>
              <a:rPr lang="en-US" sz="2400" dirty="0" smtClean="0"/>
              <a:t>072004(2011)</a:t>
            </a:r>
            <a:endParaRPr lang="en-US" sz="2400" dirty="0"/>
          </a:p>
        </p:txBody>
      </p:sp>
      <p:pic>
        <p:nvPicPr>
          <p:cNvPr id="10" name="Picture 17" descr="B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338"/>
            <a:ext cx="951299" cy="73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42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44"/>
          <p:cNvSpPr txBox="1">
            <a:spLocks noChangeArrowheads="1"/>
          </p:cNvSpPr>
          <p:nvPr/>
        </p:nvSpPr>
        <p:spPr bwMode="auto">
          <a:xfrm>
            <a:off x="508935" y="149731"/>
            <a:ext cx="87776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dirty="0" smtClean="0">
                <a:latin typeface="+mj-lt"/>
              </a:rPr>
              <a:t>Spin-Averaged FF from </a:t>
            </a:r>
            <a:r>
              <a:rPr lang="de-DE" sz="3200" dirty="0" smtClean="0"/>
              <a:t>Pion </a:t>
            </a:r>
            <a:r>
              <a:rPr lang="de-DE" sz="3200" dirty="0"/>
              <a:t>and Kaon Multiplicities</a:t>
            </a:r>
            <a:endParaRPr lang="de-DE" sz="3200" dirty="0">
              <a:latin typeface="+mj-lt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idx="1"/>
          </p:nvPr>
        </p:nvSpPr>
        <p:spPr>
          <a:xfrm>
            <a:off x="500062" y="1052736"/>
            <a:ext cx="8392417" cy="4525963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de-DE" sz="1800" dirty="0" smtClean="0"/>
              <a:t>In LO: FF </a:t>
            </a:r>
            <a:r>
              <a:rPr lang="de-DE" sz="1800" b="1" i="1" dirty="0" smtClean="0"/>
              <a:t>D</a:t>
            </a:r>
            <a:r>
              <a:rPr lang="de-DE" sz="1800" b="1" i="1" baseline="-14000" dirty="0" smtClean="0"/>
              <a:t>i</a:t>
            </a:r>
            <a:r>
              <a:rPr lang="de-DE" sz="1800" b="1" i="1" baseline="30000" dirty="0" smtClean="0"/>
              <a:t>h</a:t>
            </a:r>
            <a:r>
              <a:rPr lang="de-DE" sz="1800" dirty="0" smtClean="0"/>
              <a:t> describes probability for a parton </a:t>
            </a:r>
            <a:r>
              <a:rPr lang="de-DE" sz="1800" b="1" i="1" dirty="0" smtClean="0"/>
              <a:t>i</a:t>
            </a:r>
            <a:r>
              <a:rPr lang="de-DE" sz="1800" dirty="0" smtClean="0"/>
              <a:t>  to fragment into a hadron </a:t>
            </a:r>
            <a:r>
              <a:rPr lang="de-DE" sz="1800" b="1" i="1" dirty="0" smtClean="0"/>
              <a:t>h</a:t>
            </a:r>
            <a:endParaRPr lang="de-DE" sz="1800" i="1" dirty="0" smtClean="0"/>
          </a:p>
          <a:p>
            <a:pPr eaLnBrk="1" hangingPunct="1">
              <a:spcAft>
                <a:spcPts val="1200"/>
              </a:spcAft>
              <a:buFontTx/>
              <a:buNone/>
            </a:pPr>
            <a:r>
              <a:rPr lang="de-DE" sz="1800" i="1" dirty="0" smtClean="0"/>
              <a:t/>
            </a:r>
            <a:br>
              <a:rPr lang="de-DE" sz="1800" i="1" dirty="0" smtClean="0"/>
            </a:br>
            <a:endParaRPr lang="de-DE" sz="1800" i="1" dirty="0" smtClean="0"/>
          </a:p>
          <a:p>
            <a:pPr eaLnBrk="1" hangingPunct="1">
              <a:spcAft>
                <a:spcPts val="1200"/>
              </a:spcAft>
              <a:buFontTx/>
              <a:buNone/>
            </a:pPr>
            <a:r>
              <a:rPr lang="de-DE" sz="800" i="1" dirty="0" smtClean="0"/>
              <a:t/>
            </a:r>
            <a:br>
              <a:rPr lang="de-DE" sz="800" i="1" dirty="0" smtClean="0"/>
            </a:br>
            <a:r>
              <a:rPr lang="de-DE" sz="1800" i="1" dirty="0" smtClean="0"/>
              <a:t/>
            </a:r>
            <a:br>
              <a:rPr lang="de-DE" sz="1800" i="1" dirty="0" smtClean="0"/>
            </a:br>
            <a:endParaRPr lang="de-DE" sz="1800" i="1" dirty="0" smtClean="0"/>
          </a:p>
          <a:p>
            <a:pPr eaLnBrk="1" hangingPunct="1">
              <a:spcAft>
                <a:spcPts val="1200"/>
              </a:spcAft>
            </a:pPr>
            <a:r>
              <a:rPr lang="de-DE" sz="1800" dirty="0" smtClean="0"/>
              <a:t>FF at different energy scales relatable by DGLAP evolution equations</a:t>
            </a:r>
          </a:p>
          <a:p>
            <a:pPr eaLnBrk="1" hangingPunct="1">
              <a:spcAft>
                <a:spcPts val="1200"/>
              </a:spcAft>
            </a:pPr>
            <a:r>
              <a:rPr lang="de-DE" sz="1800" dirty="0" smtClean="0"/>
              <a:t>FFs  </a:t>
            </a:r>
            <a:r>
              <a:rPr lang="de-DE" sz="1800" b="1" i="1" dirty="0" smtClean="0"/>
              <a:t>D</a:t>
            </a:r>
            <a:r>
              <a:rPr lang="de-DE" sz="1800" b="1" i="1" baseline="-14000" dirty="0" smtClean="0"/>
              <a:t>i</a:t>
            </a:r>
            <a:r>
              <a:rPr lang="de-DE" sz="1800" b="1" i="1" baseline="30000" dirty="0" smtClean="0"/>
              <a:t>h  </a:t>
            </a:r>
            <a:r>
              <a:rPr lang="de-DE" sz="1800" dirty="0" smtClean="0"/>
              <a:t>can be extracted from e+e- data in pQCD analysis:</a:t>
            </a:r>
          </a:p>
        </p:txBody>
      </p:sp>
      <p:graphicFrame>
        <p:nvGraphicFramePr>
          <p:cNvPr id="2050" name="Object 48"/>
          <p:cNvGraphicFramePr>
            <a:graphicFrameLocks noChangeAspect="1"/>
          </p:cNvGraphicFramePr>
          <p:nvPr/>
        </p:nvGraphicFramePr>
        <p:xfrm>
          <a:off x="1661460" y="4047803"/>
          <a:ext cx="5276850" cy="207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" name="Equation" r:id="rId4" imgW="3111480" imgH="1218960" progId="Equation.3">
                  <p:embed/>
                </p:oleObj>
              </mc:Choice>
              <mc:Fallback>
                <p:oleObj name="Equation" r:id="rId4" imgW="311148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1460" y="4047803"/>
                        <a:ext cx="5276850" cy="207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34"/>
          <p:cNvSpPr txBox="1">
            <a:spLocks noChangeArrowheads="1"/>
          </p:cNvSpPr>
          <p:nvPr/>
        </p:nvSpPr>
        <p:spPr bwMode="auto">
          <a:xfrm>
            <a:off x="2109135" y="4247828"/>
            <a:ext cx="2420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2055" name="Text Box 36"/>
          <p:cNvSpPr txBox="1">
            <a:spLocks noChangeArrowheads="1"/>
          </p:cNvSpPr>
          <p:nvPr/>
        </p:nvSpPr>
        <p:spPr bwMode="auto">
          <a:xfrm>
            <a:off x="508935" y="5251128"/>
            <a:ext cx="2098675" cy="646112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008000"/>
                </a:solidFill>
                <a:latin typeface="Times New Roman" pitchFamily="18" charset="0"/>
              </a:rPr>
              <a:t>measured:</a:t>
            </a:r>
            <a:br>
              <a:rPr lang="en-US" b="1" dirty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en-US" b="1" dirty="0">
                <a:solidFill>
                  <a:srgbClr val="008000"/>
                </a:solidFill>
                <a:latin typeface="Times New Roman" pitchFamily="18" charset="0"/>
              </a:rPr>
              <a:t>hadron multiplicity</a:t>
            </a:r>
          </a:p>
        </p:txBody>
      </p:sp>
      <p:sp>
        <p:nvSpPr>
          <p:cNvPr id="2056" name="Text Box 37"/>
          <p:cNvSpPr txBox="1">
            <a:spLocks noChangeArrowheads="1"/>
          </p:cNvSpPr>
          <p:nvPr/>
        </p:nvSpPr>
        <p:spPr bwMode="auto">
          <a:xfrm>
            <a:off x="6413839" y="6372036"/>
            <a:ext cx="1614545" cy="369332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008000"/>
                </a:solidFill>
                <a:latin typeface="Times New Roman" pitchFamily="18" charset="0"/>
              </a:rPr>
              <a:t>extracted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</a:rPr>
              <a:t>: 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</a:rPr>
              <a:t>FFs</a:t>
            </a:r>
          </a:p>
        </p:txBody>
      </p:sp>
      <p:sp>
        <p:nvSpPr>
          <p:cNvPr id="2057" name="Line 40"/>
          <p:cNvSpPr>
            <a:spLocks noChangeShapeType="1"/>
          </p:cNvSpPr>
          <p:nvPr/>
        </p:nvSpPr>
        <p:spPr bwMode="auto">
          <a:xfrm flipV="1">
            <a:off x="1363010" y="4893940"/>
            <a:ext cx="214312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58" name="Line 41"/>
          <p:cNvSpPr>
            <a:spLocks noChangeShapeType="1"/>
          </p:cNvSpPr>
          <p:nvPr/>
        </p:nvSpPr>
        <p:spPr bwMode="auto">
          <a:xfrm flipH="1" flipV="1">
            <a:off x="6695421" y="6063927"/>
            <a:ext cx="222473" cy="2453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59" name="Text Box 45"/>
          <p:cNvSpPr txBox="1">
            <a:spLocks noChangeArrowheads="1"/>
          </p:cNvSpPr>
          <p:nvPr/>
        </p:nvSpPr>
        <p:spPr bwMode="auto">
          <a:xfrm>
            <a:off x="1661311" y="6165304"/>
            <a:ext cx="1408113" cy="461963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</a:rPr>
              <a:t>pQCD fit</a:t>
            </a:r>
          </a:p>
        </p:txBody>
      </p:sp>
      <p:sp>
        <p:nvSpPr>
          <p:cNvPr id="2060" name="Rectangle 14"/>
          <p:cNvSpPr>
            <a:spLocks noChangeArrowheads="1"/>
          </p:cNvSpPr>
          <p:nvPr/>
        </p:nvSpPr>
        <p:spPr bwMode="auto">
          <a:xfrm>
            <a:off x="5406372" y="5343203"/>
            <a:ext cx="1116013" cy="714375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61" name="Rectangle 15"/>
          <p:cNvSpPr>
            <a:spLocks noChangeArrowheads="1"/>
          </p:cNvSpPr>
          <p:nvPr/>
        </p:nvSpPr>
        <p:spPr bwMode="auto">
          <a:xfrm>
            <a:off x="1624947" y="4254178"/>
            <a:ext cx="1128713" cy="714375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2062" name="Elbow Connector 17"/>
          <p:cNvCxnSpPr>
            <a:cxnSpLocks noChangeShapeType="1"/>
          </p:cNvCxnSpPr>
          <p:nvPr/>
        </p:nvCxnSpPr>
        <p:spPr bwMode="auto">
          <a:xfrm>
            <a:off x="1013760" y="6027415"/>
            <a:ext cx="5328071" cy="641945"/>
          </a:xfrm>
          <a:prstGeom prst="bentConnector3">
            <a:avLst>
              <a:gd name="adj1" fmla="val -166"/>
            </a:avLst>
          </a:prstGeom>
          <a:noFill/>
          <a:ln w="34925" algn="ctr">
            <a:solidFill>
              <a:srgbClr val="00B05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2063" name="Text Box 8"/>
          <p:cNvSpPr txBox="1">
            <a:spLocks noChangeArrowheads="1"/>
          </p:cNvSpPr>
          <p:nvPr/>
        </p:nvSpPr>
        <p:spPr bwMode="auto">
          <a:xfrm>
            <a:off x="4949601" y="2406302"/>
            <a:ext cx="282575" cy="3048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 Unicode MS" pitchFamily="34" charset="-128"/>
              </a:rPr>
              <a:t>q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 rot="4327550">
            <a:off x="5999732" y="2578547"/>
            <a:ext cx="460375" cy="461962"/>
            <a:chOff x="2348" y="2571"/>
            <a:chExt cx="290" cy="291"/>
          </a:xfrm>
        </p:grpSpPr>
        <p:sp>
          <p:nvSpPr>
            <p:cNvPr id="2091" name="Line 10"/>
            <p:cNvSpPr>
              <a:spLocks noChangeShapeType="1"/>
            </p:cNvSpPr>
            <p:nvPr/>
          </p:nvSpPr>
          <p:spPr bwMode="auto">
            <a:xfrm flipV="1">
              <a:off x="2348" y="2571"/>
              <a:ext cx="72" cy="2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348" y="2595"/>
              <a:ext cx="290" cy="267"/>
              <a:chOff x="2348" y="2595"/>
              <a:chExt cx="290" cy="267"/>
            </a:xfrm>
          </p:grpSpPr>
          <p:sp>
            <p:nvSpPr>
              <p:cNvPr id="2093" name="Line 12"/>
              <p:cNvSpPr>
                <a:spLocks noChangeShapeType="1"/>
              </p:cNvSpPr>
              <p:nvPr/>
            </p:nvSpPr>
            <p:spPr bwMode="auto">
              <a:xfrm flipV="1">
                <a:off x="2348" y="2595"/>
                <a:ext cx="169" cy="26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2094" name="Line 13"/>
              <p:cNvSpPr>
                <a:spLocks noChangeShapeType="1"/>
              </p:cNvSpPr>
              <p:nvPr/>
            </p:nvSpPr>
            <p:spPr bwMode="auto">
              <a:xfrm flipV="1">
                <a:off x="2348" y="2644"/>
                <a:ext cx="217" cy="21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2095" name="Line 14"/>
              <p:cNvSpPr>
                <a:spLocks noChangeShapeType="1"/>
              </p:cNvSpPr>
              <p:nvPr/>
            </p:nvSpPr>
            <p:spPr bwMode="auto">
              <a:xfrm flipV="1">
                <a:off x="2348" y="2716"/>
                <a:ext cx="290" cy="1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>
                <a:sp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065" name="Line 15"/>
          <p:cNvSpPr>
            <a:spLocks noChangeShapeType="1"/>
          </p:cNvSpPr>
          <p:nvPr/>
        </p:nvSpPr>
        <p:spPr bwMode="auto">
          <a:xfrm>
            <a:off x="5094064" y="2190402"/>
            <a:ext cx="485775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148039" y="1664940"/>
            <a:ext cx="282575" cy="304800"/>
            <a:chOff x="4729" y="1239"/>
            <a:chExt cx="178" cy="192"/>
          </a:xfrm>
        </p:grpSpPr>
        <p:sp>
          <p:nvSpPr>
            <p:cNvPr id="2089" name="Text Box 17"/>
            <p:cNvSpPr txBox="1">
              <a:spLocks noChangeArrowheads="1"/>
            </p:cNvSpPr>
            <p:nvPr/>
          </p:nvSpPr>
          <p:spPr bwMode="auto">
            <a:xfrm>
              <a:off x="4729" y="1239"/>
              <a:ext cx="178" cy="19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Arial Unicode MS" pitchFamily="34" charset="-128"/>
                </a:rPr>
                <a:t>q</a:t>
              </a:r>
            </a:p>
          </p:txBody>
        </p:sp>
        <p:sp>
          <p:nvSpPr>
            <p:cNvPr id="2090" name="Line 18"/>
            <p:cNvSpPr>
              <a:spLocks noChangeShapeType="1"/>
            </p:cNvSpPr>
            <p:nvPr/>
          </p:nvSpPr>
          <p:spPr bwMode="auto">
            <a:xfrm>
              <a:off x="4774" y="1284"/>
              <a:ext cx="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320951" y="2047527"/>
            <a:ext cx="715963" cy="144463"/>
            <a:chOff x="751" y="2637"/>
            <a:chExt cx="1435" cy="321"/>
          </a:xfrm>
        </p:grpSpPr>
        <p:sp>
          <p:nvSpPr>
            <p:cNvPr id="2084" name="Freeform 20"/>
            <p:cNvSpPr>
              <a:spLocks/>
            </p:cNvSpPr>
            <p:nvPr/>
          </p:nvSpPr>
          <p:spPr bwMode="auto">
            <a:xfrm>
              <a:off x="751" y="2661"/>
              <a:ext cx="370" cy="297"/>
            </a:xfrm>
            <a:custGeom>
              <a:avLst/>
              <a:gdLst>
                <a:gd name="T0" fmla="*/ 0 w 370"/>
                <a:gd name="T1" fmla="*/ 185 h 297"/>
                <a:gd name="T2" fmla="*/ 51 w 370"/>
                <a:gd name="T3" fmla="*/ 72 h 297"/>
                <a:gd name="T4" fmla="*/ 70 w 370"/>
                <a:gd name="T5" fmla="*/ 19 h 297"/>
                <a:gd name="T6" fmla="*/ 94 w 370"/>
                <a:gd name="T7" fmla="*/ 0 h 297"/>
                <a:gd name="T8" fmla="*/ 127 w 370"/>
                <a:gd name="T9" fmla="*/ 7 h 297"/>
                <a:gd name="T10" fmla="*/ 183 w 370"/>
                <a:gd name="T11" fmla="*/ 161 h 297"/>
                <a:gd name="T12" fmla="*/ 190 w 370"/>
                <a:gd name="T13" fmla="*/ 189 h 297"/>
                <a:gd name="T14" fmla="*/ 247 w 370"/>
                <a:gd name="T15" fmla="*/ 297 h 297"/>
                <a:gd name="T16" fmla="*/ 303 w 370"/>
                <a:gd name="T17" fmla="*/ 278 h 297"/>
                <a:gd name="T18" fmla="*/ 331 w 370"/>
                <a:gd name="T19" fmla="*/ 225 h 297"/>
                <a:gd name="T20" fmla="*/ 346 w 370"/>
                <a:gd name="T21" fmla="*/ 204 h 297"/>
                <a:gd name="T22" fmla="*/ 358 w 370"/>
                <a:gd name="T23" fmla="*/ 177 h 297"/>
                <a:gd name="T24" fmla="*/ 370 w 370"/>
                <a:gd name="T25" fmla="*/ 149 h 2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0"/>
                <a:gd name="T40" fmla="*/ 0 h 297"/>
                <a:gd name="T41" fmla="*/ 370 w 370"/>
                <a:gd name="T42" fmla="*/ 297 h 2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0" h="297">
                  <a:moveTo>
                    <a:pt x="0" y="185"/>
                  </a:moveTo>
                  <a:cubicBezTo>
                    <a:pt x="16" y="147"/>
                    <a:pt x="38" y="111"/>
                    <a:pt x="51" y="72"/>
                  </a:cubicBezTo>
                  <a:cubicBezTo>
                    <a:pt x="57" y="55"/>
                    <a:pt x="59" y="34"/>
                    <a:pt x="70" y="19"/>
                  </a:cubicBezTo>
                  <a:cubicBezTo>
                    <a:pt x="73" y="8"/>
                    <a:pt x="83" y="3"/>
                    <a:pt x="94" y="0"/>
                  </a:cubicBezTo>
                  <a:cubicBezTo>
                    <a:pt x="108" y="2"/>
                    <a:pt x="115" y="3"/>
                    <a:pt x="127" y="7"/>
                  </a:cubicBezTo>
                  <a:cubicBezTo>
                    <a:pt x="175" y="49"/>
                    <a:pt x="162" y="106"/>
                    <a:pt x="183" y="161"/>
                  </a:cubicBezTo>
                  <a:cubicBezTo>
                    <a:pt x="185" y="172"/>
                    <a:pt x="186" y="179"/>
                    <a:pt x="190" y="189"/>
                  </a:cubicBezTo>
                  <a:cubicBezTo>
                    <a:pt x="197" y="233"/>
                    <a:pt x="196" y="282"/>
                    <a:pt x="247" y="297"/>
                  </a:cubicBezTo>
                  <a:cubicBezTo>
                    <a:pt x="282" y="295"/>
                    <a:pt x="281" y="297"/>
                    <a:pt x="303" y="278"/>
                  </a:cubicBezTo>
                  <a:cubicBezTo>
                    <a:pt x="308" y="261"/>
                    <a:pt x="321" y="239"/>
                    <a:pt x="331" y="225"/>
                  </a:cubicBezTo>
                  <a:cubicBezTo>
                    <a:pt x="336" y="218"/>
                    <a:pt x="346" y="204"/>
                    <a:pt x="346" y="204"/>
                  </a:cubicBezTo>
                  <a:cubicBezTo>
                    <a:pt x="348" y="193"/>
                    <a:pt x="352" y="186"/>
                    <a:pt x="358" y="177"/>
                  </a:cubicBezTo>
                  <a:cubicBezTo>
                    <a:pt x="361" y="167"/>
                    <a:pt x="364" y="157"/>
                    <a:pt x="370" y="14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1114" y="2637"/>
              <a:ext cx="1072" cy="304"/>
              <a:chOff x="1114" y="2637"/>
              <a:chExt cx="1072" cy="304"/>
            </a:xfrm>
          </p:grpSpPr>
          <p:sp>
            <p:nvSpPr>
              <p:cNvPr id="2086" name="Freeform 22"/>
              <p:cNvSpPr>
                <a:spLocks/>
              </p:cNvSpPr>
              <p:nvPr/>
            </p:nvSpPr>
            <p:spPr bwMode="auto">
              <a:xfrm>
                <a:off x="1470" y="2637"/>
                <a:ext cx="370" cy="297"/>
              </a:xfrm>
              <a:custGeom>
                <a:avLst/>
                <a:gdLst>
                  <a:gd name="T0" fmla="*/ 0 w 370"/>
                  <a:gd name="T1" fmla="*/ 185 h 297"/>
                  <a:gd name="T2" fmla="*/ 51 w 370"/>
                  <a:gd name="T3" fmla="*/ 72 h 297"/>
                  <a:gd name="T4" fmla="*/ 70 w 370"/>
                  <a:gd name="T5" fmla="*/ 19 h 297"/>
                  <a:gd name="T6" fmla="*/ 94 w 370"/>
                  <a:gd name="T7" fmla="*/ 0 h 297"/>
                  <a:gd name="T8" fmla="*/ 127 w 370"/>
                  <a:gd name="T9" fmla="*/ 7 h 297"/>
                  <a:gd name="T10" fmla="*/ 183 w 370"/>
                  <a:gd name="T11" fmla="*/ 161 h 297"/>
                  <a:gd name="T12" fmla="*/ 190 w 370"/>
                  <a:gd name="T13" fmla="*/ 189 h 297"/>
                  <a:gd name="T14" fmla="*/ 247 w 370"/>
                  <a:gd name="T15" fmla="*/ 297 h 297"/>
                  <a:gd name="T16" fmla="*/ 303 w 370"/>
                  <a:gd name="T17" fmla="*/ 278 h 297"/>
                  <a:gd name="T18" fmla="*/ 331 w 370"/>
                  <a:gd name="T19" fmla="*/ 225 h 297"/>
                  <a:gd name="T20" fmla="*/ 346 w 370"/>
                  <a:gd name="T21" fmla="*/ 204 h 297"/>
                  <a:gd name="T22" fmla="*/ 358 w 370"/>
                  <a:gd name="T23" fmla="*/ 177 h 297"/>
                  <a:gd name="T24" fmla="*/ 370 w 370"/>
                  <a:gd name="T25" fmla="*/ 149 h 2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0"/>
                  <a:gd name="T40" fmla="*/ 0 h 297"/>
                  <a:gd name="T41" fmla="*/ 370 w 370"/>
                  <a:gd name="T42" fmla="*/ 297 h 29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0" h="297">
                    <a:moveTo>
                      <a:pt x="0" y="185"/>
                    </a:moveTo>
                    <a:cubicBezTo>
                      <a:pt x="16" y="147"/>
                      <a:pt x="38" y="111"/>
                      <a:pt x="51" y="72"/>
                    </a:cubicBezTo>
                    <a:cubicBezTo>
                      <a:pt x="57" y="55"/>
                      <a:pt x="59" y="34"/>
                      <a:pt x="70" y="19"/>
                    </a:cubicBezTo>
                    <a:cubicBezTo>
                      <a:pt x="73" y="8"/>
                      <a:pt x="83" y="3"/>
                      <a:pt x="94" y="0"/>
                    </a:cubicBezTo>
                    <a:cubicBezTo>
                      <a:pt x="108" y="2"/>
                      <a:pt x="115" y="3"/>
                      <a:pt x="127" y="7"/>
                    </a:cubicBezTo>
                    <a:cubicBezTo>
                      <a:pt x="175" y="49"/>
                      <a:pt x="162" y="106"/>
                      <a:pt x="183" y="161"/>
                    </a:cubicBezTo>
                    <a:cubicBezTo>
                      <a:pt x="185" y="172"/>
                      <a:pt x="186" y="179"/>
                      <a:pt x="190" y="189"/>
                    </a:cubicBezTo>
                    <a:cubicBezTo>
                      <a:pt x="197" y="233"/>
                      <a:pt x="196" y="282"/>
                      <a:pt x="247" y="297"/>
                    </a:cubicBezTo>
                    <a:cubicBezTo>
                      <a:pt x="282" y="295"/>
                      <a:pt x="281" y="297"/>
                      <a:pt x="303" y="278"/>
                    </a:cubicBezTo>
                    <a:cubicBezTo>
                      <a:pt x="308" y="261"/>
                      <a:pt x="321" y="239"/>
                      <a:pt x="331" y="225"/>
                    </a:cubicBezTo>
                    <a:cubicBezTo>
                      <a:pt x="336" y="218"/>
                      <a:pt x="346" y="204"/>
                      <a:pt x="346" y="204"/>
                    </a:cubicBezTo>
                    <a:cubicBezTo>
                      <a:pt x="348" y="193"/>
                      <a:pt x="352" y="186"/>
                      <a:pt x="358" y="177"/>
                    </a:cubicBezTo>
                    <a:cubicBezTo>
                      <a:pt x="361" y="167"/>
                      <a:pt x="364" y="157"/>
                      <a:pt x="370" y="14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87" name="Freeform 23"/>
              <p:cNvSpPr>
                <a:spLocks/>
              </p:cNvSpPr>
              <p:nvPr/>
            </p:nvSpPr>
            <p:spPr bwMode="auto">
              <a:xfrm>
                <a:off x="1114" y="2637"/>
                <a:ext cx="370" cy="297"/>
              </a:xfrm>
              <a:custGeom>
                <a:avLst/>
                <a:gdLst>
                  <a:gd name="T0" fmla="*/ 0 w 370"/>
                  <a:gd name="T1" fmla="*/ 185 h 297"/>
                  <a:gd name="T2" fmla="*/ 51 w 370"/>
                  <a:gd name="T3" fmla="*/ 72 h 297"/>
                  <a:gd name="T4" fmla="*/ 70 w 370"/>
                  <a:gd name="T5" fmla="*/ 19 h 297"/>
                  <a:gd name="T6" fmla="*/ 94 w 370"/>
                  <a:gd name="T7" fmla="*/ 0 h 297"/>
                  <a:gd name="T8" fmla="*/ 127 w 370"/>
                  <a:gd name="T9" fmla="*/ 7 h 297"/>
                  <a:gd name="T10" fmla="*/ 183 w 370"/>
                  <a:gd name="T11" fmla="*/ 161 h 297"/>
                  <a:gd name="T12" fmla="*/ 190 w 370"/>
                  <a:gd name="T13" fmla="*/ 189 h 297"/>
                  <a:gd name="T14" fmla="*/ 247 w 370"/>
                  <a:gd name="T15" fmla="*/ 297 h 297"/>
                  <a:gd name="T16" fmla="*/ 303 w 370"/>
                  <a:gd name="T17" fmla="*/ 278 h 297"/>
                  <a:gd name="T18" fmla="*/ 331 w 370"/>
                  <a:gd name="T19" fmla="*/ 225 h 297"/>
                  <a:gd name="T20" fmla="*/ 346 w 370"/>
                  <a:gd name="T21" fmla="*/ 204 h 297"/>
                  <a:gd name="T22" fmla="*/ 358 w 370"/>
                  <a:gd name="T23" fmla="*/ 177 h 297"/>
                  <a:gd name="T24" fmla="*/ 370 w 370"/>
                  <a:gd name="T25" fmla="*/ 149 h 2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0"/>
                  <a:gd name="T40" fmla="*/ 0 h 297"/>
                  <a:gd name="T41" fmla="*/ 370 w 370"/>
                  <a:gd name="T42" fmla="*/ 297 h 29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0" h="297">
                    <a:moveTo>
                      <a:pt x="0" y="185"/>
                    </a:moveTo>
                    <a:cubicBezTo>
                      <a:pt x="16" y="147"/>
                      <a:pt x="38" y="111"/>
                      <a:pt x="51" y="72"/>
                    </a:cubicBezTo>
                    <a:cubicBezTo>
                      <a:pt x="57" y="55"/>
                      <a:pt x="59" y="34"/>
                      <a:pt x="70" y="19"/>
                    </a:cubicBezTo>
                    <a:cubicBezTo>
                      <a:pt x="73" y="8"/>
                      <a:pt x="83" y="3"/>
                      <a:pt x="94" y="0"/>
                    </a:cubicBezTo>
                    <a:cubicBezTo>
                      <a:pt x="108" y="2"/>
                      <a:pt x="115" y="3"/>
                      <a:pt x="127" y="7"/>
                    </a:cubicBezTo>
                    <a:cubicBezTo>
                      <a:pt x="175" y="49"/>
                      <a:pt x="162" y="106"/>
                      <a:pt x="183" y="161"/>
                    </a:cubicBezTo>
                    <a:cubicBezTo>
                      <a:pt x="185" y="172"/>
                      <a:pt x="186" y="179"/>
                      <a:pt x="190" y="189"/>
                    </a:cubicBezTo>
                    <a:cubicBezTo>
                      <a:pt x="197" y="233"/>
                      <a:pt x="196" y="282"/>
                      <a:pt x="247" y="297"/>
                    </a:cubicBezTo>
                    <a:cubicBezTo>
                      <a:pt x="282" y="295"/>
                      <a:pt x="281" y="297"/>
                      <a:pt x="303" y="278"/>
                    </a:cubicBezTo>
                    <a:cubicBezTo>
                      <a:pt x="308" y="261"/>
                      <a:pt x="321" y="239"/>
                      <a:pt x="331" y="225"/>
                    </a:cubicBezTo>
                    <a:cubicBezTo>
                      <a:pt x="336" y="218"/>
                      <a:pt x="346" y="204"/>
                      <a:pt x="346" y="204"/>
                    </a:cubicBezTo>
                    <a:cubicBezTo>
                      <a:pt x="348" y="193"/>
                      <a:pt x="352" y="186"/>
                      <a:pt x="358" y="177"/>
                    </a:cubicBezTo>
                    <a:cubicBezTo>
                      <a:pt x="361" y="167"/>
                      <a:pt x="364" y="157"/>
                      <a:pt x="370" y="14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88" name="Freeform 24"/>
              <p:cNvSpPr>
                <a:spLocks/>
              </p:cNvSpPr>
              <p:nvPr/>
            </p:nvSpPr>
            <p:spPr bwMode="auto">
              <a:xfrm>
                <a:off x="1816" y="2644"/>
                <a:ext cx="370" cy="297"/>
              </a:xfrm>
              <a:custGeom>
                <a:avLst/>
                <a:gdLst>
                  <a:gd name="T0" fmla="*/ 0 w 370"/>
                  <a:gd name="T1" fmla="*/ 185 h 297"/>
                  <a:gd name="T2" fmla="*/ 51 w 370"/>
                  <a:gd name="T3" fmla="*/ 72 h 297"/>
                  <a:gd name="T4" fmla="*/ 70 w 370"/>
                  <a:gd name="T5" fmla="*/ 19 h 297"/>
                  <a:gd name="T6" fmla="*/ 94 w 370"/>
                  <a:gd name="T7" fmla="*/ 0 h 297"/>
                  <a:gd name="T8" fmla="*/ 127 w 370"/>
                  <a:gd name="T9" fmla="*/ 7 h 297"/>
                  <a:gd name="T10" fmla="*/ 183 w 370"/>
                  <a:gd name="T11" fmla="*/ 161 h 297"/>
                  <a:gd name="T12" fmla="*/ 190 w 370"/>
                  <a:gd name="T13" fmla="*/ 189 h 297"/>
                  <a:gd name="T14" fmla="*/ 247 w 370"/>
                  <a:gd name="T15" fmla="*/ 297 h 297"/>
                  <a:gd name="T16" fmla="*/ 303 w 370"/>
                  <a:gd name="T17" fmla="*/ 278 h 297"/>
                  <a:gd name="T18" fmla="*/ 331 w 370"/>
                  <a:gd name="T19" fmla="*/ 225 h 297"/>
                  <a:gd name="T20" fmla="*/ 346 w 370"/>
                  <a:gd name="T21" fmla="*/ 204 h 297"/>
                  <a:gd name="T22" fmla="*/ 358 w 370"/>
                  <a:gd name="T23" fmla="*/ 177 h 297"/>
                  <a:gd name="T24" fmla="*/ 370 w 370"/>
                  <a:gd name="T25" fmla="*/ 149 h 2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0"/>
                  <a:gd name="T40" fmla="*/ 0 h 297"/>
                  <a:gd name="T41" fmla="*/ 370 w 370"/>
                  <a:gd name="T42" fmla="*/ 297 h 29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0" h="297">
                    <a:moveTo>
                      <a:pt x="0" y="185"/>
                    </a:moveTo>
                    <a:cubicBezTo>
                      <a:pt x="16" y="147"/>
                      <a:pt x="38" y="111"/>
                      <a:pt x="51" y="72"/>
                    </a:cubicBezTo>
                    <a:cubicBezTo>
                      <a:pt x="57" y="55"/>
                      <a:pt x="59" y="34"/>
                      <a:pt x="70" y="19"/>
                    </a:cubicBezTo>
                    <a:cubicBezTo>
                      <a:pt x="73" y="8"/>
                      <a:pt x="83" y="3"/>
                      <a:pt x="94" y="0"/>
                    </a:cubicBezTo>
                    <a:cubicBezTo>
                      <a:pt x="108" y="2"/>
                      <a:pt x="115" y="3"/>
                      <a:pt x="127" y="7"/>
                    </a:cubicBezTo>
                    <a:cubicBezTo>
                      <a:pt x="175" y="49"/>
                      <a:pt x="162" y="106"/>
                      <a:pt x="183" y="161"/>
                    </a:cubicBezTo>
                    <a:cubicBezTo>
                      <a:pt x="185" y="172"/>
                      <a:pt x="186" y="179"/>
                      <a:pt x="190" y="189"/>
                    </a:cubicBezTo>
                    <a:cubicBezTo>
                      <a:pt x="197" y="233"/>
                      <a:pt x="196" y="282"/>
                      <a:pt x="247" y="297"/>
                    </a:cubicBezTo>
                    <a:cubicBezTo>
                      <a:pt x="282" y="295"/>
                      <a:pt x="281" y="297"/>
                      <a:pt x="303" y="278"/>
                    </a:cubicBezTo>
                    <a:cubicBezTo>
                      <a:pt x="308" y="261"/>
                      <a:pt x="321" y="239"/>
                      <a:pt x="331" y="225"/>
                    </a:cubicBezTo>
                    <a:cubicBezTo>
                      <a:pt x="336" y="218"/>
                      <a:pt x="346" y="204"/>
                      <a:pt x="346" y="204"/>
                    </a:cubicBezTo>
                    <a:cubicBezTo>
                      <a:pt x="348" y="193"/>
                      <a:pt x="352" y="186"/>
                      <a:pt x="358" y="177"/>
                    </a:cubicBezTo>
                    <a:cubicBezTo>
                      <a:pt x="361" y="167"/>
                      <a:pt x="364" y="157"/>
                      <a:pt x="370" y="14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2068" name="Text Box 25"/>
          <p:cNvSpPr txBox="1">
            <a:spLocks noChangeArrowheads="1"/>
          </p:cNvSpPr>
          <p:nvPr/>
        </p:nvSpPr>
        <p:spPr bwMode="auto">
          <a:xfrm>
            <a:off x="4316189" y="1687165"/>
            <a:ext cx="574675" cy="347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>
                <a:latin typeface="Times New Roman" pitchFamily="18" charset="0"/>
                <a:ea typeface="MS Mincho" pitchFamily="49" charset="-128"/>
              </a:rPr>
              <a:t>γ*</a:t>
            </a:r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 rot="2008463">
            <a:off x="6100539" y="1501427"/>
            <a:ext cx="460375" cy="461963"/>
            <a:chOff x="2348" y="2571"/>
            <a:chExt cx="290" cy="291"/>
          </a:xfrm>
        </p:grpSpPr>
        <p:sp>
          <p:nvSpPr>
            <p:cNvPr id="2079" name="Line 28"/>
            <p:cNvSpPr>
              <a:spLocks noChangeShapeType="1"/>
            </p:cNvSpPr>
            <p:nvPr/>
          </p:nvSpPr>
          <p:spPr bwMode="auto">
            <a:xfrm flipV="1">
              <a:off x="2348" y="2571"/>
              <a:ext cx="72" cy="2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grpSp>
          <p:nvGrpSpPr>
            <p:cNvPr id="8" name="Group 29"/>
            <p:cNvGrpSpPr>
              <a:grpSpLocks/>
            </p:cNvGrpSpPr>
            <p:nvPr/>
          </p:nvGrpSpPr>
          <p:grpSpPr bwMode="auto">
            <a:xfrm>
              <a:off x="2348" y="2595"/>
              <a:ext cx="290" cy="267"/>
              <a:chOff x="2348" y="2595"/>
              <a:chExt cx="290" cy="267"/>
            </a:xfrm>
          </p:grpSpPr>
          <p:sp>
            <p:nvSpPr>
              <p:cNvPr id="2081" name="Line 30"/>
              <p:cNvSpPr>
                <a:spLocks noChangeShapeType="1"/>
              </p:cNvSpPr>
              <p:nvPr/>
            </p:nvSpPr>
            <p:spPr bwMode="auto">
              <a:xfrm flipV="1">
                <a:off x="2348" y="2595"/>
                <a:ext cx="169" cy="26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2082" name="Line 31"/>
              <p:cNvSpPr>
                <a:spLocks noChangeShapeType="1"/>
              </p:cNvSpPr>
              <p:nvPr/>
            </p:nvSpPr>
            <p:spPr bwMode="auto">
              <a:xfrm flipV="1">
                <a:off x="2348" y="2644"/>
                <a:ext cx="217" cy="21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2083" name="Line 32"/>
              <p:cNvSpPr>
                <a:spLocks noChangeShapeType="1"/>
              </p:cNvSpPr>
              <p:nvPr/>
            </p:nvSpPr>
            <p:spPr bwMode="auto">
              <a:xfrm flipV="1">
                <a:off x="2348" y="2716"/>
                <a:ext cx="290" cy="1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>
                <a:sp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070" name="Line 33"/>
          <p:cNvSpPr>
            <a:spLocks noChangeShapeType="1"/>
          </p:cNvSpPr>
          <p:nvPr/>
        </p:nvSpPr>
        <p:spPr bwMode="auto">
          <a:xfrm flipH="1">
            <a:off x="5108351" y="1880840"/>
            <a:ext cx="471488" cy="168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71" name="Text Box 2"/>
          <p:cNvSpPr txBox="1">
            <a:spLocks noChangeArrowheads="1"/>
          </p:cNvSpPr>
          <p:nvPr/>
        </p:nvSpPr>
        <p:spPr bwMode="auto">
          <a:xfrm>
            <a:off x="3779614" y="1664940"/>
            <a:ext cx="333375" cy="3048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 Unicode MS" pitchFamily="34" charset="-128"/>
              </a:rPr>
              <a:t>e</a:t>
            </a:r>
            <a:r>
              <a:rPr lang="en-US" b="1" baseline="30000" dirty="0">
                <a:latin typeface="Arial Unicode MS" pitchFamily="34" charset="-128"/>
              </a:rPr>
              <a:t>-</a:t>
            </a:r>
          </a:p>
        </p:txBody>
      </p:sp>
      <p:sp>
        <p:nvSpPr>
          <p:cNvPr id="2072" name="Text Box 3"/>
          <p:cNvSpPr txBox="1">
            <a:spLocks noChangeArrowheads="1"/>
          </p:cNvSpPr>
          <p:nvPr/>
        </p:nvSpPr>
        <p:spPr bwMode="auto">
          <a:xfrm>
            <a:off x="3852639" y="2241202"/>
            <a:ext cx="371475" cy="3048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 Unicode MS" pitchFamily="34" charset="-128"/>
              </a:rPr>
              <a:t>e</a:t>
            </a:r>
            <a:r>
              <a:rPr lang="en-US" b="1" baseline="30000" dirty="0">
                <a:latin typeface="Arial Unicode MS" pitchFamily="34" charset="-128"/>
              </a:rPr>
              <a:t>+</a:t>
            </a:r>
          </a:p>
        </p:txBody>
      </p:sp>
      <p:sp>
        <p:nvSpPr>
          <p:cNvPr id="2073" name="Line 4"/>
          <p:cNvSpPr>
            <a:spLocks noChangeShapeType="1"/>
          </p:cNvSpPr>
          <p:nvPr/>
        </p:nvSpPr>
        <p:spPr bwMode="auto">
          <a:xfrm flipH="1">
            <a:off x="3563714" y="2161827"/>
            <a:ext cx="747712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74" name="Line 5"/>
          <p:cNvSpPr>
            <a:spLocks noChangeShapeType="1"/>
          </p:cNvSpPr>
          <p:nvPr/>
        </p:nvSpPr>
        <p:spPr bwMode="auto">
          <a:xfrm>
            <a:off x="3635151" y="1880840"/>
            <a:ext cx="668338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75" name="TextBox 55"/>
          <p:cNvSpPr txBox="1">
            <a:spLocks noChangeArrowheads="1"/>
          </p:cNvSpPr>
          <p:nvPr/>
        </p:nvSpPr>
        <p:spPr bwMode="auto">
          <a:xfrm>
            <a:off x="6448201" y="2638077"/>
            <a:ext cx="500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h</a:t>
            </a:r>
          </a:p>
        </p:txBody>
      </p:sp>
      <p:sp>
        <p:nvSpPr>
          <p:cNvPr id="2076" name="Oval 55"/>
          <p:cNvSpPr>
            <a:spLocks noChangeArrowheads="1"/>
          </p:cNvSpPr>
          <p:nvPr/>
        </p:nvSpPr>
        <p:spPr bwMode="auto">
          <a:xfrm rot="1390438">
            <a:off x="5575076" y="2258665"/>
            <a:ext cx="403225" cy="6492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575076" y="2385665"/>
          <a:ext cx="36512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" name="Equation" r:id="rId6" imgW="215640" imgH="253800" progId="Equation.3">
                  <p:embed/>
                </p:oleObj>
              </mc:Choice>
              <mc:Fallback>
                <p:oleObj name="Equation" r:id="rId6" imgW="215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076" y="2385665"/>
                        <a:ext cx="365125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7" name="Oval 58"/>
          <p:cNvSpPr>
            <a:spLocks noChangeArrowheads="1"/>
          </p:cNvSpPr>
          <p:nvPr/>
        </p:nvSpPr>
        <p:spPr bwMode="auto">
          <a:xfrm rot="-1067352">
            <a:off x="5562376" y="1495077"/>
            <a:ext cx="358775" cy="6477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62935" y="2636912"/>
            <a:ext cx="383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b="1" dirty="0" smtClean="0"/>
              <a:t> Extraction from Experimental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985523"/>
      </p:ext>
    </p:extLst>
  </p:cSld>
  <p:clrMapOvr>
    <a:masterClrMapping/>
  </p:clrMapOvr>
  <p:transition advTm="117016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0384" y="582054"/>
            <a:ext cx="6192688" cy="520700"/>
          </a:xfrm>
        </p:spPr>
        <p:txBody>
          <a:bodyPr>
            <a:noAutofit/>
          </a:bodyPr>
          <a:lstStyle/>
          <a:p>
            <a:pPr eaLnBrk="1" hangingPunct="1"/>
            <a:r>
              <a:rPr lang="de-DE" sz="1800" b="1" dirty="0" smtClean="0"/>
              <a:t>recent extractions </a:t>
            </a:r>
            <a:r>
              <a:rPr lang="de-DE" sz="1800" dirty="0" smtClean="0"/>
              <a:t>of unpolarized FFs </a:t>
            </a:r>
            <a:r>
              <a:rPr lang="de-DE" sz="1800" b="1" i="1" dirty="0" smtClean="0"/>
              <a:t>D</a:t>
            </a:r>
            <a:r>
              <a:rPr lang="de-DE" sz="1800" b="1" i="1" baseline="-14000" dirty="0" smtClean="0"/>
              <a:t>i</a:t>
            </a:r>
            <a:r>
              <a:rPr lang="de-DE" sz="1800" b="1" i="1" baseline="30000" dirty="0" smtClean="0"/>
              <a:t>h</a:t>
            </a:r>
            <a:r>
              <a:rPr lang="de-DE" sz="1800" dirty="0" smtClean="0"/>
              <a:t>  propagating experimental uncertainties</a:t>
            </a:r>
            <a:r>
              <a:rPr lang="de-DE" sz="1800" dirty="0" smtClean="0"/>
              <a:t>:</a:t>
            </a:r>
          </a:p>
          <a:p>
            <a:pPr eaLnBrk="1" hangingPunct="1"/>
            <a:endParaRPr lang="de-DE" sz="1800" dirty="0" smtClean="0"/>
          </a:p>
          <a:p>
            <a:pPr eaLnBrk="1" hangingPunct="1"/>
            <a:endParaRPr lang="de-DE" sz="1800" dirty="0" smtClean="0"/>
          </a:p>
          <a:p>
            <a:pPr eaLnBrk="1" hangingPunct="1"/>
            <a:endParaRPr lang="de-DE" sz="1800" dirty="0" smtClean="0"/>
          </a:p>
          <a:p>
            <a:pPr eaLnBrk="1" hangingPunct="1"/>
            <a:endParaRPr lang="de-DE" sz="1800" dirty="0" smtClean="0"/>
          </a:p>
          <a:p>
            <a:pPr eaLnBrk="1" hangingPunct="1"/>
            <a:endParaRPr lang="de-DE" sz="1800" dirty="0" smtClean="0"/>
          </a:p>
          <a:p>
            <a:pPr eaLnBrk="1" hangingPunct="1"/>
            <a:endParaRPr lang="de-DE" sz="1800" dirty="0" smtClean="0"/>
          </a:p>
          <a:p>
            <a:pPr eaLnBrk="1" hangingPunct="1"/>
            <a:endParaRPr lang="de-DE" sz="1800" dirty="0" smtClean="0"/>
          </a:p>
          <a:p>
            <a:pPr eaLnBrk="1" hangingPunct="1"/>
            <a:endParaRPr lang="de-DE" sz="1800" dirty="0" smtClean="0"/>
          </a:p>
          <a:p>
            <a:pPr eaLnBrk="1" hangingPunct="1"/>
            <a:endParaRPr lang="de-DE" sz="1800" dirty="0" smtClean="0"/>
          </a:p>
          <a:p>
            <a:pPr eaLnBrk="1" hangingPunct="1"/>
            <a:endParaRPr lang="de-DE" sz="1800" dirty="0" smtClean="0"/>
          </a:p>
          <a:p>
            <a:pPr eaLnBrk="1" hangingPunct="1"/>
            <a:endParaRPr lang="de-DE" sz="1800" dirty="0" smtClean="0"/>
          </a:p>
          <a:p>
            <a:pPr eaLnBrk="1" hangingPunct="1"/>
            <a:endParaRPr lang="de-DE" sz="1800" dirty="0" smtClean="0"/>
          </a:p>
          <a:p>
            <a:pPr eaLnBrk="1" hangingPunct="1"/>
            <a:endParaRPr lang="de-DE" sz="1800" dirty="0" smtClean="0"/>
          </a:p>
          <a:p>
            <a:pPr eaLnBrk="1" hangingPunct="1"/>
            <a:endParaRPr lang="de-DE" sz="1800" dirty="0" smtClean="0"/>
          </a:p>
          <a:p>
            <a:pPr eaLnBrk="1" hangingPunct="1"/>
            <a:endParaRPr lang="de-DE" sz="1800" dirty="0" smtClean="0"/>
          </a:p>
          <a:p>
            <a:pPr eaLnBrk="1" hangingPunct="1"/>
            <a:r>
              <a:rPr lang="de-DE" sz="1800" b="1" dirty="0" smtClean="0"/>
              <a:t>Improve knowledge of FF </a:t>
            </a:r>
            <a:r>
              <a:rPr lang="de-DE" sz="1800" dirty="0" smtClean="0"/>
              <a:t>via</a:t>
            </a:r>
            <a:br>
              <a:rPr lang="de-DE" sz="1800" dirty="0" smtClean="0"/>
            </a:br>
            <a:r>
              <a:rPr lang="de-DE" sz="1800" b="1" dirty="0" smtClean="0"/>
              <a:t>high precision </a:t>
            </a:r>
            <a:r>
              <a:rPr lang="de-DE" sz="1800" dirty="0" smtClean="0"/>
              <a:t>hadron measurement </a:t>
            </a:r>
            <a:r>
              <a:rPr lang="de-DE" sz="1800" b="1" dirty="0" smtClean="0"/>
              <a:t>at low</a:t>
            </a:r>
            <a:r>
              <a:rPr lang="de-DE" sz="1800" dirty="0" smtClean="0"/>
              <a:t> </a:t>
            </a:r>
            <a:r>
              <a:rPr lang="de-DE" sz="1800" b="1" i="1" dirty="0" smtClean="0"/>
              <a:t>Q</a:t>
            </a:r>
            <a:r>
              <a:rPr lang="de-DE" sz="1800" b="1" i="1" baseline="30000" dirty="0" smtClean="0"/>
              <a:t>2</a:t>
            </a:r>
            <a:endParaRPr lang="de-DE" sz="1800" b="1" i="1" dirty="0" smtClean="0"/>
          </a:p>
        </p:txBody>
      </p:sp>
      <p:pic>
        <p:nvPicPr>
          <p:cNvPr id="1945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21694"/>
            <a:ext cx="3563888" cy="4094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60" name="Line 9"/>
          <p:cNvSpPr>
            <a:spLocks noChangeShapeType="1"/>
          </p:cNvSpPr>
          <p:nvPr/>
        </p:nvSpPr>
        <p:spPr bwMode="auto">
          <a:xfrm flipH="1">
            <a:off x="4788024" y="4523631"/>
            <a:ext cx="360040" cy="720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 lIns="90000" tIns="46800" rIns="90000" bIns="46800">
            <a:spAutoFit/>
          </a:bodyPr>
          <a:lstStyle/>
          <a:p>
            <a:endParaRPr lang="en-US" dirty="0"/>
          </a:p>
        </p:txBody>
      </p:sp>
      <p:sp>
        <p:nvSpPr>
          <p:cNvPr id="19461" name="Text Box 11"/>
          <p:cNvSpPr txBox="1">
            <a:spLocks noChangeArrowheads="1"/>
          </p:cNvSpPr>
          <p:nvPr/>
        </p:nvSpPr>
        <p:spPr bwMode="auto">
          <a:xfrm>
            <a:off x="533400" y="1021934"/>
            <a:ext cx="4066307" cy="12640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57200">
              <a:spcBef>
                <a:spcPts val="1125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sng" dirty="0">
                <a:solidFill>
                  <a:srgbClr val="000000"/>
                </a:solidFill>
              </a:rPr>
              <a:t>First</a:t>
            </a:r>
            <a:r>
              <a:rPr lang="en-GB" sz="2000" b="1" dirty="0">
                <a:solidFill>
                  <a:srgbClr val="000000"/>
                </a:solidFill>
              </a:rPr>
              <a:t> FF extraction including </a:t>
            </a:r>
            <a:r>
              <a:rPr lang="en-GB" sz="2000" b="1" dirty="0" smtClean="0">
                <a:solidFill>
                  <a:srgbClr val="000000"/>
                </a:solidFill>
              </a:rPr>
              <a:t>uncertainties </a:t>
            </a:r>
            <a:r>
              <a:rPr lang="en-GB" sz="2000" b="1" dirty="0">
                <a:solidFill>
                  <a:srgbClr val="000000"/>
                </a:solidFill>
              </a:rPr>
              <a:t>(</a:t>
            </a:r>
            <a:r>
              <a:rPr lang="en-GB" sz="2000" dirty="0">
                <a:solidFill>
                  <a:srgbClr val="000000"/>
                </a:solidFill>
              </a:rPr>
              <a:t>e</a:t>
            </a:r>
            <a:r>
              <a:rPr lang="en-GB" sz="2000" baseline="30000" dirty="0">
                <a:solidFill>
                  <a:srgbClr val="000000"/>
                </a:solidFill>
              </a:rPr>
              <a:t>+</a:t>
            </a:r>
            <a:r>
              <a:rPr lang="en-GB" sz="2000" dirty="0">
                <a:solidFill>
                  <a:srgbClr val="000000"/>
                </a:solidFill>
              </a:rPr>
              <a:t>e</a:t>
            </a:r>
            <a:r>
              <a:rPr lang="en-GB" sz="2000" baseline="30000" dirty="0">
                <a:solidFill>
                  <a:srgbClr val="000000"/>
                </a:solidFill>
              </a:rPr>
              <a:t>-</a:t>
            </a:r>
            <a:r>
              <a:rPr lang="en-GB" sz="2000" b="1" dirty="0">
                <a:solidFill>
                  <a:srgbClr val="000000"/>
                </a:solidFill>
              </a:rPr>
              <a:t>):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1400" dirty="0">
                <a:solidFill>
                  <a:srgbClr val="000000"/>
                </a:solidFill>
              </a:rPr>
              <a:t/>
            </a:r>
            <a:br>
              <a:rPr lang="en-GB" sz="14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Hirai, Kumano, Nagai, Sudoh (KEK)</a:t>
            </a:r>
            <a:r>
              <a:rPr lang="en-GB" sz="1000" dirty="0">
                <a:solidFill>
                  <a:srgbClr val="000000"/>
                </a:solidFill>
              </a:rPr>
              <a:t/>
            </a:r>
            <a:br>
              <a:rPr lang="en-GB" sz="1000" dirty="0">
                <a:solidFill>
                  <a:srgbClr val="000000"/>
                </a:solidFill>
              </a:rPr>
            </a:br>
            <a:r>
              <a:rPr lang="de-DE" sz="1600" u="sng" dirty="0"/>
              <a:t>Phys. Rev. D </a:t>
            </a:r>
            <a:r>
              <a:rPr lang="de-DE" sz="1600" b="1" u="sng" dirty="0"/>
              <a:t>75</a:t>
            </a:r>
            <a:r>
              <a:rPr lang="de-DE" sz="1600" u="sng" dirty="0"/>
              <a:t>, 094009 (2007)</a:t>
            </a:r>
            <a:r>
              <a:rPr lang="de-DE" sz="1600" dirty="0"/>
              <a:t>  </a:t>
            </a:r>
            <a:endParaRPr lang="en-GB" sz="1600" dirty="0"/>
          </a:p>
        </p:txBody>
      </p:sp>
      <p:sp>
        <p:nvSpPr>
          <p:cNvPr id="19462" name="Text Box 18"/>
          <p:cNvSpPr txBox="1">
            <a:spLocks noChangeArrowheads="1"/>
          </p:cNvSpPr>
          <p:nvPr/>
        </p:nvSpPr>
        <p:spPr bwMode="auto">
          <a:xfrm>
            <a:off x="4788024" y="4019574"/>
            <a:ext cx="863600" cy="473075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D</a:t>
            </a:r>
            <a:r>
              <a:rPr lang="el-GR" sz="2400" b="1" baseline="40000">
                <a:cs typeface="Arial" charset="0"/>
              </a:rPr>
              <a:t>π</a:t>
            </a:r>
            <a:r>
              <a:rPr lang="de-DE" sz="2400" b="1" baseline="40000">
                <a:cs typeface="Arial" charset="0"/>
              </a:rPr>
              <a:t>+</a:t>
            </a:r>
            <a:r>
              <a:rPr lang="de-DE" sz="2400" b="1" baseline="-12000">
                <a:cs typeface="Arial" charset="0"/>
              </a:rPr>
              <a:t>i</a:t>
            </a:r>
            <a:endParaRPr lang="el-GR" sz="2400" b="1" baseline="-12000">
              <a:cs typeface="Arial" charset="0"/>
            </a:endParaRPr>
          </a:p>
        </p:txBody>
      </p:sp>
      <p:sp>
        <p:nvSpPr>
          <p:cNvPr id="19473" name="Text Box 8"/>
          <p:cNvSpPr txBox="1">
            <a:spLocks noChangeArrowheads="1"/>
          </p:cNvSpPr>
          <p:nvPr/>
        </p:nvSpPr>
        <p:spPr bwMode="auto">
          <a:xfrm>
            <a:off x="6286500" y="3005261"/>
            <a:ext cx="2785802" cy="2172519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1600" b="1" dirty="0"/>
              <a:t>large uncertainties</a:t>
            </a:r>
            <a:r>
              <a:rPr lang="de-DE" sz="1600" dirty="0"/>
              <a:t> (esp. gluon FF</a:t>
            </a:r>
            <a:r>
              <a:rPr lang="de-DE" sz="1600" dirty="0" smtClean="0"/>
              <a:t>) due to:</a:t>
            </a:r>
          </a:p>
          <a:p>
            <a:pPr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- Lack of </a:t>
            </a:r>
            <a:r>
              <a:rPr lang="de-DE" sz="1600" b="1" u="sng" dirty="0" smtClean="0"/>
              <a:t>precise</a:t>
            </a:r>
            <a:r>
              <a:rPr lang="de-DE" sz="1600" u="sng" dirty="0" smtClean="0"/>
              <a:t> </a:t>
            </a:r>
            <a:r>
              <a:rPr lang="de-DE" sz="1600" b="1" u="sng" dirty="0" smtClean="0"/>
              <a:t>data at low energy scales </a:t>
            </a:r>
            <a:r>
              <a:rPr lang="de-DE" sz="1600" dirty="0" smtClean="0"/>
              <a:t>(far from LEP)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- Lack </a:t>
            </a:r>
            <a:r>
              <a:rPr lang="de-DE" sz="1600" b="1" dirty="0" smtClean="0"/>
              <a:t>of </a:t>
            </a:r>
            <a:r>
              <a:rPr lang="de-DE" sz="1600" b="1" u="sng" dirty="0" smtClean="0"/>
              <a:t>precise data at high z</a:t>
            </a:r>
            <a:endParaRPr lang="de-DE" sz="1600" dirty="0" smtClean="0"/>
          </a:p>
          <a:p>
            <a:pPr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de-DE" sz="1600" dirty="0"/>
          </a:p>
        </p:txBody>
      </p:sp>
      <p:sp>
        <p:nvSpPr>
          <p:cNvPr id="19474" name="AutoShape 16"/>
          <p:cNvSpPr>
            <a:spLocks noChangeArrowheads="1"/>
          </p:cNvSpPr>
          <p:nvPr/>
        </p:nvSpPr>
        <p:spPr bwMode="auto">
          <a:xfrm>
            <a:off x="6022379" y="6373812"/>
            <a:ext cx="277813" cy="103188"/>
          </a:xfrm>
          <a:prstGeom prst="rightArrow">
            <a:avLst>
              <a:gd name="adj1" fmla="val 50000"/>
              <a:gd name="adj2" fmla="val 6730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9475" name="Picture 17" descr="Belle-logo-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1656" y="6218238"/>
            <a:ext cx="45085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6286500" y="2921123"/>
            <a:ext cx="2677988" cy="27352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9464" name="Picture 23" descr="kumanoguand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3003" y="2635373"/>
            <a:ext cx="14859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AutoShape 27"/>
          <p:cNvSpPr>
            <a:spLocks noChangeArrowheads="1"/>
          </p:cNvSpPr>
          <p:nvPr/>
        </p:nvSpPr>
        <p:spPr bwMode="auto">
          <a:xfrm>
            <a:off x="5796136" y="4163590"/>
            <a:ext cx="357187" cy="142875"/>
          </a:xfrm>
          <a:prstGeom prst="rightArrow">
            <a:avLst>
              <a:gd name="adj1" fmla="val 50000"/>
              <a:gd name="adj2" fmla="val 8805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466" name="Line 29"/>
          <p:cNvSpPr>
            <a:spLocks noChangeShapeType="1"/>
          </p:cNvSpPr>
          <p:nvPr/>
        </p:nvSpPr>
        <p:spPr bwMode="auto">
          <a:xfrm flipH="1" flipV="1">
            <a:off x="4844628" y="3349746"/>
            <a:ext cx="303436" cy="5978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 lIns="90000" tIns="46800" rIns="90000" bIns="46800">
            <a:spAutoFit/>
          </a:bodyPr>
          <a:lstStyle/>
          <a:p>
            <a:endParaRPr lang="en-US" dirty="0"/>
          </a:p>
        </p:txBody>
      </p:sp>
      <p:sp>
        <p:nvSpPr>
          <p:cNvPr id="19468" name="AutoShape 27"/>
          <p:cNvSpPr>
            <a:spLocks noChangeArrowheads="1"/>
          </p:cNvSpPr>
          <p:nvPr/>
        </p:nvSpPr>
        <p:spPr bwMode="auto">
          <a:xfrm>
            <a:off x="2987824" y="4135560"/>
            <a:ext cx="357187" cy="142875"/>
          </a:xfrm>
          <a:prstGeom prst="rightArrow">
            <a:avLst>
              <a:gd name="adj1" fmla="val 50000"/>
              <a:gd name="adj2" fmla="val 8805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469" name="Oval 22"/>
          <p:cNvSpPr>
            <a:spLocks noChangeArrowheads="1"/>
          </p:cNvSpPr>
          <p:nvPr/>
        </p:nvSpPr>
        <p:spPr bwMode="auto">
          <a:xfrm>
            <a:off x="200620" y="5006800"/>
            <a:ext cx="2931220" cy="648072"/>
          </a:xfrm>
          <a:prstGeom prst="ellipse">
            <a:avLst/>
          </a:prstGeom>
          <a:solidFill>
            <a:srgbClr val="FFFF00">
              <a:alpha val="45097"/>
            </a:srgb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9470" name="Text Box 10"/>
          <p:cNvSpPr txBox="1">
            <a:spLocks noChangeArrowheads="1"/>
          </p:cNvSpPr>
          <p:nvPr/>
        </p:nvSpPr>
        <p:spPr bwMode="auto">
          <a:xfrm>
            <a:off x="5712545" y="843440"/>
            <a:ext cx="3431455" cy="1756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57200">
              <a:spcBef>
                <a:spcPts val="1125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sng" dirty="0">
                <a:solidFill>
                  <a:srgbClr val="000000"/>
                </a:solidFill>
              </a:rPr>
              <a:t>'Global' Analyses (</a:t>
            </a:r>
            <a:r>
              <a:rPr lang="en-GB" sz="2000" u="sng" dirty="0">
                <a:solidFill>
                  <a:srgbClr val="000000"/>
                </a:solidFill>
              </a:rPr>
              <a:t>e</a:t>
            </a:r>
            <a:r>
              <a:rPr lang="en-GB" sz="2000" u="sng" baseline="30000" dirty="0">
                <a:solidFill>
                  <a:srgbClr val="000000"/>
                </a:solidFill>
              </a:rPr>
              <a:t>+</a:t>
            </a:r>
            <a:r>
              <a:rPr lang="en-GB" sz="2000" u="sng" dirty="0">
                <a:solidFill>
                  <a:srgbClr val="000000"/>
                </a:solidFill>
              </a:rPr>
              <a:t>e</a:t>
            </a:r>
            <a:r>
              <a:rPr lang="en-GB" sz="2000" u="sng" baseline="30000" dirty="0">
                <a:solidFill>
                  <a:srgbClr val="000000"/>
                </a:solidFill>
              </a:rPr>
              <a:t>-</a:t>
            </a:r>
            <a:r>
              <a:rPr lang="en-GB" sz="2000" u="sng" dirty="0">
                <a:solidFill>
                  <a:srgbClr val="000000"/>
                </a:solidFill>
              </a:rPr>
              <a:t>, SIDIS, pp</a:t>
            </a:r>
            <a:r>
              <a:rPr lang="en-GB" sz="2000" b="1" u="sng" dirty="0">
                <a:solidFill>
                  <a:srgbClr val="000000"/>
                </a:solidFill>
              </a:rPr>
              <a:t>)</a:t>
            </a:r>
            <a:r>
              <a:rPr lang="en-GB" sz="2000" b="1" dirty="0">
                <a:solidFill>
                  <a:srgbClr val="000000"/>
                </a:solidFill>
              </a:rPr>
              <a:t>: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1400" dirty="0">
                <a:solidFill>
                  <a:srgbClr val="000000"/>
                </a:solidFill>
              </a:rPr>
              <a:t/>
            </a:r>
            <a:br>
              <a:rPr lang="en-GB" sz="14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de Florian, Sassot, Stratmann 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1400" dirty="0">
                <a:solidFill>
                  <a:srgbClr val="000000"/>
                </a:solidFill>
              </a:rPr>
              <a:t/>
            </a:r>
            <a:br>
              <a:rPr lang="en-GB" sz="1400" dirty="0">
                <a:solidFill>
                  <a:srgbClr val="000000"/>
                </a:solidFill>
              </a:rPr>
            </a:br>
            <a:r>
              <a:rPr lang="de-DE" sz="1600" u="sng" dirty="0"/>
              <a:t>Phys. Rev. D </a:t>
            </a:r>
            <a:r>
              <a:rPr lang="de-DE" sz="1600" b="1" u="sng" dirty="0"/>
              <a:t>75</a:t>
            </a:r>
            <a:r>
              <a:rPr lang="de-DE" sz="1600" u="sng" dirty="0"/>
              <a:t>, 114010 (2007) </a:t>
            </a:r>
            <a:br>
              <a:rPr lang="de-DE" sz="1600" u="sng" dirty="0"/>
            </a:br>
            <a:r>
              <a:rPr lang="de-DE" sz="1600" dirty="0"/>
              <a:t>and</a:t>
            </a:r>
            <a:br>
              <a:rPr lang="de-DE" sz="1600" dirty="0"/>
            </a:br>
            <a:r>
              <a:rPr lang="de-DE" sz="1600" u="sng" dirty="0"/>
              <a:t>Phys. Rev. D </a:t>
            </a:r>
            <a:r>
              <a:rPr lang="de-DE" sz="1600" b="1" u="sng" dirty="0"/>
              <a:t>76</a:t>
            </a:r>
            <a:r>
              <a:rPr lang="de-DE" sz="1600" u="sng" dirty="0"/>
              <a:t>, 074033 (2007) </a:t>
            </a:r>
            <a:endParaRPr lang="en-GB" sz="1600" u="sng" dirty="0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1866176" y="2568366"/>
            <a:ext cx="1080120" cy="3096344"/>
          </a:xfrm>
          <a:prstGeom prst="ellipse">
            <a:avLst/>
          </a:prstGeom>
          <a:solidFill>
            <a:srgbClr val="FFFF00">
              <a:alpha val="45097"/>
            </a:srgb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4" name="Text Box 44"/>
          <p:cNvSpPr txBox="1">
            <a:spLocks noChangeArrowheads="1"/>
          </p:cNvSpPr>
          <p:nvPr/>
        </p:nvSpPr>
        <p:spPr bwMode="auto">
          <a:xfrm>
            <a:off x="1223825" y="0"/>
            <a:ext cx="78484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Extraction from Experimental Data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454304997"/>
      </p:ext>
    </p:extLst>
  </p:cSld>
  <p:clrMapOvr>
    <a:masterClrMapping/>
  </p:clrMapOvr>
  <p:transition advTm="108702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 Box 44"/>
          <p:cNvSpPr txBox="1">
            <a:spLocks noChangeArrowheads="1"/>
          </p:cNvSpPr>
          <p:nvPr/>
        </p:nvSpPr>
        <p:spPr bwMode="auto">
          <a:xfrm>
            <a:off x="-76200" y="421957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600" b="1" dirty="0" smtClean="0"/>
              <a:t> Systematic Corrections-Particle Misidentification/PID Calibration</a:t>
            </a:r>
            <a:r>
              <a:rPr lang="en-US" sz="2600" b="1" dirty="0" smtClean="0"/>
              <a:t> </a:t>
            </a:r>
            <a:endParaRPr lang="de-DE" sz="2600" b="1" dirty="0"/>
          </a:p>
        </p:txBody>
      </p:sp>
      <p:sp>
        <p:nvSpPr>
          <p:cNvPr id="12367" name="Text Box 178"/>
          <p:cNvSpPr txBox="1">
            <a:spLocks noChangeArrowheads="1"/>
          </p:cNvSpPr>
          <p:nvPr/>
        </p:nvSpPr>
        <p:spPr bwMode="auto">
          <a:xfrm>
            <a:off x="3028603" y="4876279"/>
            <a:ext cx="976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i="1" dirty="0"/>
              <a:t>p</a:t>
            </a:r>
            <a:r>
              <a:rPr lang="de-DE" sz="1200" b="1" i="1" baseline="-8000" dirty="0"/>
              <a:t>( e -&gt; </a:t>
            </a:r>
            <a:r>
              <a:rPr lang="el-GR" sz="1200" b="1" i="1" baseline="-8000" dirty="0">
                <a:cs typeface="Arial" charset="0"/>
              </a:rPr>
              <a:t>π</a:t>
            </a:r>
            <a:r>
              <a:rPr lang="de-DE" sz="1200" b="1" i="1" baseline="-8000" dirty="0"/>
              <a:t>) </a:t>
            </a:r>
          </a:p>
        </p:txBody>
      </p:sp>
      <p:sp>
        <p:nvSpPr>
          <p:cNvPr id="12368" name="Text Box 178"/>
          <p:cNvSpPr txBox="1">
            <a:spLocks noChangeArrowheads="1"/>
          </p:cNvSpPr>
          <p:nvPr/>
        </p:nvSpPr>
        <p:spPr bwMode="auto">
          <a:xfrm>
            <a:off x="3028603" y="5090592"/>
            <a:ext cx="976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i="1" dirty="0"/>
              <a:t>p</a:t>
            </a:r>
            <a:r>
              <a:rPr lang="de-DE" sz="1200" b="1" i="1" baseline="-8000" dirty="0"/>
              <a:t>( e -&gt; K) </a:t>
            </a:r>
          </a:p>
        </p:txBody>
      </p:sp>
      <p:sp>
        <p:nvSpPr>
          <p:cNvPr id="12369" name="Text Box 178"/>
          <p:cNvSpPr txBox="1">
            <a:spLocks noChangeArrowheads="1"/>
          </p:cNvSpPr>
          <p:nvPr/>
        </p:nvSpPr>
        <p:spPr bwMode="auto">
          <a:xfrm>
            <a:off x="3028603" y="5304904"/>
            <a:ext cx="976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i="1" dirty="0"/>
              <a:t>p</a:t>
            </a:r>
            <a:r>
              <a:rPr lang="de-DE" sz="1200" b="1" i="1" baseline="-8000" dirty="0"/>
              <a:t>( e -&gt; p) </a:t>
            </a:r>
          </a:p>
        </p:txBody>
      </p:sp>
      <p:sp>
        <p:nvSpPr>
          <p:cNvPr id="12375" name="Text Box 178"/>
          <p:cNvSpPr txBox="1">
            <a:spLocks noChangeArrowheads="1"/>
          </p:cNvSpPr>
          <p:nvPr/>
        </p:nvSpPr>
        <p:spPr bwMode="auto">
          <a:xfrm>
            <a:off x="3742978" y="4865167"/>
            <a:ext cx="976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i="1" dirty="0"/>
              <a:t>p</a:t>
            </a:r>
            <a:r>
              <a:rPr lang="de-DE" sz="1200" b="1" i="1" baseline="-8000" dirty="0"/>
              <a:t>( µ -&gt; </a:t>
            </a:r>
            <a:r>
              <a:rPr lang="el-GR" sz="1200" b="1" i="1" baseline="-8000" dirty="0">
                <a:cs typeface="Arial" charset="0"/>
              </a:rPr>
              <a:t>π</a:t>
            </a:r>
            <a:r>
              <a:rPr lang="de-DE" sz="1200" b="1" i="1" baseline="-8000" dirty="0"/>
              <a:t>) </a:t>
            </a:r>
          </a:p>
        </p:txBody>
      </p:sp>
      <p:sp>
        <p:nvSpPr>
          <p:cNvPr id="12376" name="Text Box 178"/>
          <p:cNvSpPr txBox="1">
            <a:spLocks noChangeArrowheads="1"/>
          </p:cNvSpPr>
          <p:nvPr/>
        </p:nvSpPr>
        <p:spPr bwMode="auto">
          <a:xfrm>
            <a:off x="3742978" y="5079479"/>
            <a:ext cx="976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i="1" dirty="0"/>
              <a:t>p</a:t>
            </a:r>
            <a:r>
              <a:rPr lang="de-DE" sz="1200" b="1" i="1" baseline="-8000" dirty="0"/>
              <a:t>( µ -&gt; K) </a:t>
            </a:r>
          </a:p>
        </p:txBody>
      </p:sp>
      <p:sp>
        <p:nvSpPr>
          <p:cNvPr id="12377" name="Text Box 178"/>
          <p:cNvSpPr txBox="1">
            <a:spLocks noChangeArrowheads="1"/>
          </p:cNvSpPr>
          <p:nvPr/>
        </p:nvSpPr>
        <p:spPr bwMode="auto">
          <a:xfrm>
            <a:off x="3742978" y="5293792"/>
            <a:ext cx="976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i="1" dirty="0"/>
              <a:t>p</a:t>
            </a:r>
            <a:r>
              <a:rPr lang="de-DE" sz="1200" b="1" i="1" baseline="-8000" dirty="0"/>
              <a:t>( µ -&gt; p) </a:t>
            </a:r>
          </a:p>
        </p:txBody>
      </p:sp>
      <p:sp>
        <p:nvSpPr>
          <p:cNvPr id="12381" name="Text Box 198"/>
          <p:cNvSpPr txBox="1">
            <a:spLocks noChangeArrowheads="1"/>
          </p:cNvSpPr>
          <p:nvPr/>
        </p:nvSpPr>
        <p:spPr bwMode="auto">
          <a:xfrm>
            <a:off x="5838478" y="4436542"/>
            <a:ext cx="903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i="1" dirty="0"/>
              <a:t>p</a:t>
            </a:r>
            <a:r>
              <a:rPr lang="de-DE" sz="1200" b="1" i="1" baseline="-8000" dirty="0"/>
              <a:t>( p -&gt; e )  </a:t>
            </a:r>
          </a:p>
        </p:txBody>
      </p:sp>
      <p:sp>
        <p:nvSpPr>
          <p:cNvPr id="118" name="Text Box 195"/>
          <p:cNvSpPr txBox="1">
            <a:spLocks noChangeArrowheads="1"/>
          </p:cNvSpPr>
          <p:nvPr/>
        </p:nvSpPr>
        <p:spPr bwMode="auto">
          <a:xfrm>
            <a:off x="5846415" y="5079528"/>
            <a:ext cx="904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i="1" dirty="0"/>
              <a:t>p</a:t>
            </a:r>
            <a:r>
              <a:rPr lang="de-DE" sz="1200" b="1" i="1" baseline="-8000" dirty="0"/>
              <a:t>( </a:t>
            </a:r>
            <a:r>
              <a:rPr lang="de-DE" sz="1200" b="1" i="1" baseline="-8000" dirty="0" smtClean="0"/>
              <a:t>p </a:t>
            </a:r>
            <a:r>
              <a:rPr lang="de-DE" sz="1200" b="1" i="1" baseline="-8000" dirty="0"/>
              <a:t>-&gt; </a:t>
            </a:r>
            <a:r>
              <a:rPr lang="en-US" sz="1200" b="1" i="1" baseline="-8000" dirty="0">
                <a:cs typeface="Arial" charset="0"/>
              </a:rPr>
              <a:t>K</a:t>
            </a:r>
            <a:r>
              <a:rPr lang="de-DE" sz="1200" b="1" i="1" baseline="-8000" dirty="0"/>
              <a:t> ) </a:t>
            </a:r>
          </a:p>
        </p:txBody>
      </p:sp>
      <p:sp>
        <p:nvSpPr>
          <p:cNvPr id="12306" name="Rectangle 37"/>
          <p:cNvSpPr>
            <a:spLocks noChangeArrowheads="1"/>
          </p:cNvSpPr>
          <p:nvPr/>
        </p:nvSpPr>
        <p:spPr bwMode="auto">
          <a:xfrm>
            <a:off x="302840" y="10366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/>
              <a:t>Particle misidentification expected to be largest uncertainty: 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de-DE" dirty="0" smtClean="0"/>
              <a:t>particle </a:t>
            </a:r>
            <a:r>
              <a:rPr lang="de-DE" dirty="0"/>
              <a:t>identification probabilities </a:t>
            </a:r>
            <a:r>
              <a:rPr lang="de-DE" b="1" i="1" dirty="0"/>
              <a:t>p</a:t>
            </a:r>
            <a:r>
              <a:rPr lang="de-DE" b="1" i="1" baseline="-8000" dirty="0"/>
              <a:t>( i -&gt; j )</a:t>
            </a:r>
            <a:r>
              <a:rPr lang="de-DE" baseline="-8000" dirty="0"/>
              <a:t>: </a:t>
            </a:r>
            <a:br>
              <a:rPr lang="de-DE" baseline="-8000" dirty="0"/>
            </a:br>
            <a:r>
              <a:rPr lang="de-DE" dirty="0"/>
              <a:t>   probability that particle of species </a:t>
            </a:r>
            <a:r>
              <a:rPr lang="de-DE" b="1" i="1" dirty="0"/>
              <a:t>i</a:t>
            </a:r>
            <a:r>
              <a:rPr lang="de-DE" dirty="0"/>
              <a:t> PID-selected as particle of species</a:t>
            </a:r>
            <a:r>
              <a:rPr lang="de-DE" b="1" i="1" dirty="0"/>
              <a:t> j</a:t>
            </a:r>
            <a:r>
              <a:rPr lang="de-DE" dirty="0"/>
              <a:t>. </a:t>
            </a:r>
            <a:endParaRPr lang="de-DE" b="1" i="1" baseline="-8000" dirty="0"/>
          </a:p>
        </p:txBody>
      </p:sp>
      <p:sp>
        <p:nvSpPr>
          <p:cNvPr id="12317" name="Text Box 228"/>
          <p:cNvSpPr txBox="1">
            <a:spLocks noChangeArrowheads="1"/>
          </p:cNvSpPr>
          <p:nvPr/>
        </p:nvSpPr>
        <p:spPr bwMode="auto">
          <a:xfrm>
            <a:off x="5273303" y="5960765"/>
            <a:ext cx="414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^</a:t>
            </a:r>
          </a:p>
        </p:txBody>
      </p:sp>
      <p:sp>
        <p:nvSpPr>
          <p:cNvPr id="12318" name="Text Box 229"/>
          <p:cNvSpPr txBox="1">
            <a:spLocks noChangeArrowheads="1"/>
          </p:cNvSpPr>
          <p:nvPr/>
        </p:nvSpPr>
        <p:spPr bwMode="auto">
          <a:xfrm>
            <a:off x="5527303" y="5960765"/>
            <a:ext cx="336550" cy="3048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de-DE" sz="1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~</a:t>
            </a:r>
            <a:endParaRPr lang="el-GR" sz="1400" b="1" baseline="30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319" name="Text Box 230"/>
          <p:cNvSpPr txBox="1">
            <a:spLocks noChangeArrowheads="1"/>
          </p:cNvSpPr>
          <p:nvPr/>
        </p:nvSpPr>
        <p:spPr bwMode="auto">
          <a:xfrm>
            <a:off x="4662115" y="6105227"/>
            <a:ext cx="1381125" cy="3079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de-DE" sz="1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</a:t>
            </a:r>
            <a:r>
              <a:rPr lang="de-DE" sz="1400" b="1" baseline="-8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   </a:t>
            </a:r>
            <a:r>
              <a:rPr lang="de-DE" sz="1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  P</a:t>
            </a:r>
            <a:r>
              <a:rPr lang="de-DE" sz="1400" b="1" baseline="46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-1 </a:t>
            </a:r>
            <a:r>
              <a:rPr lang="de-DE" sz="1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</a:t>
            </a:r>
            <a:r>
              <a:rPr lang="de-DE" sz="1400" b="1" baseline="-8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  </a:t>
            </a:r>
            <a:r>
              <a:rPr lang="de-DE" sz="1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endParaRPr lang="el-GR" sz="14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320" name="AutoShape 231"/>
          <p:cNvSpPr>
            <a:spLocks noChangeArrowheads="1"/>
          </p:cNvSpPr>
          <p:nvPr/>
        </p:nvSpPr>
        <p:spPr bwMode="auto">
          <a:xfrm>
            <a:off x="3727078" y="6176665"/>
            <a:ext cx="482600" cy="142875"/>
          </a:xfrm>
          <a:prstGeom prst="rightArrow">
            <a:avLst>
              <a:gd name="adj1" fmla="val 50000"/>
              <a:gd name="adj2" fmla="val 8444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321" name="Text Box 232"/>
          <p:cNvSpPr txBox="1">
            <a:spLocks noChangeArrowheads="1"/>
          </p:cNvSpPr>
          <p:nvPr/>
        </p:nvSpPr>
        <p:spPr bwMode="auto">
          <a:xfrm>
            <a:off x="6155953" y="5946477"/>
            <a:ext cx="23764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correction through</a:t>
            </a:r>
            <a:br>
              <a:rPr lang="de-DE" sz="1600"/>
            </a:br>
            <a:r>
              <a:rPr lang="de-DE" sz="1600"/>
              <a:t>inversion of matrix.</a:t>
            </a:r>
          </a:p>
        </p:txBody>
      </p:sp>
      <p:sp>
        <p:nvSpPr>
          <p:cNvPr id="12322" name="Rectangle 233"/>
          <p:cNvSpPr>
            <a:spLocks noChangeArrowheads="1"/>
          </p:cNvSpPr>
          <p:nvPr/>
        </p:nvSpPr>
        <p:spPr bwMode="auto">
          <a:xfrm>
            <a:off x="4584328" y="5875040"/>
            <a:ext cx="3422650" cy="72231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121"/>
          <p:cNvGrpSpPr/>
          <p:nvPr/>
        </p:nvGrpSpPr>
        <p:grpSpPr>
          <a:xfrm>
            <a:off x="1854299" y="5945832"/>
            <a:ext cx="1438275" cy="649288"/>
            <a:chOff x="6000750" y="2800945"/>
            <a:chExt cx="1438275" cy="649288"/>
          </a:xfrm>
        </p:grpSpPr>
        <p:sp>
          <p:nvSpPr>
            <p:cNvPr id="12309" name="Text Box 44"/>
            <p:cNvSpPr txBox="1">
              <a:spLocks noChangeArrowheads="1"/>
            </p:cNvSpPr>
            <p:nvPr/>
          </p:nvSpPr>
          <p:spPr bwMode="auto">
            <a:xfrm>
              <a:off x="6632575" y="2866033"/>
              <a:ext cx="431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1"/>
                <a:t>^</a:t>
              </a:r>
            </a:p>
          </p:txBody>
        </p:sp>
        <p:sp>
          <p:nvSpPr>
            <p:cNvPr id="12310" name="Text Box 45"/>
            <p:cNvSpPr txBox="1">
              <a:spLocks noChangeArrowheads="1"/>
            </p:cNvSpPr>
            <p:nvPr/>
          </p:nvSpPr>
          <p:spPr bwMode="auto">
            <a:xfrm>
              <a:off x="6000750" y="2873970"/>
              <a:ext cx="336550" cy="3048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r>
                <a:rPr lang="de-DE" sz="1400" b="1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~</a:t>
              </a:r>
              <a:endParaRPr lang="el-GR" sz="1400" b="1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315" name="Text Box 111"/>
            <p:cNvSpPr txBox="1">
              <a:spLocks noChangeArrowheads="1"/>
            </p:cNvSpPr>
            <p:nvPr/>
          </p:nvSpPr>
          <p:spPr bwMode="auto">
            <a:xfrm>
              <a:off x="6072188" y="2800945"/>
              <a:ext cx="122396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 </a:t>
              </a:r>
            </a:p>
          </p:txBody>
        </p:sp>
        <p:grpSp>
          <p:nvGrpSpPr>
            <p:cNvPr id="3" name="Group 120"/>
            <p:cNvGrpSpPr/>
            <p:nvPr/>
          </p:nvGrpSpPr>
          <p:grpSpPr>
            <a:xfrm>
              <a:off x="6000750" y="2800945"/>
              <a:ext cx="1438275" cy="649288"/>
              <a:chOff x="6000750" y="2800945"/>
              <a:chExt cx="1438275" cy="649288"/>
            </a:xfrm>
          </p:grpSpPr>
          <p:sp>
            <p:nvSpPr>
              <p:cNvPr id="12311" name="Text Box 46"/>
              <p:cNvSpPr txBox="1">
                <a:spLocks noChangeArrowheads="1"/>
              </p:cNvSpPr>
              <p:nvPr/>
            </p:nvSpPr>
            <p:spPr bwMode="auto">
              <a:xfrm>
                <a:off x="6000750" y="3016845"/>
                <a:ext cx="1222375" cy="30797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r>
                  <a:rPr lang="de-DE" sz="1400" b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N</a:t>
                </a:r>
                <a:r>
                  <a:rPr lang="de-DE" sz="1400" b="1" baseline="-80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j   </a:t>
                </a:r>
                <a:r>
                  <a:rPr lang="de-DE" sz="1400" b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=   P   N</a:t>
                </a:r>
                <a:r>
                  <a:rPr lang="de-DE" sz="1400" b="1" baseline="-80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</a:t>
                </a:r>
                <a:r>
                  <a:rPr lang="de-DE" sz="1400" b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endParaRPr lang="el-GR" sz="1400" b="1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316" name="Rectangle 112"/>
              <p:cNvSpPr>
                <a:spLocks noChangeArrowheads="1"/>
              </p:cNvSpPr>
              <p:nvPr/>
            </p:nvSpPr>
            <p:spPr bwMode="auto">
              <a:xfrm>
                <a:off x="6000750" y="2800945"/>
                <a:ext cx="1438275" cy="649288"/>
              </a:xfrm>
              <a:prstGeom prst="rect">
                <a:avLst/>
              </a:prstGeom>
              <a:noFill/>
              <a:ln w="158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2325" name="Line 236"/>
            <p:cNvSpPr>
              <a:spLocks noChangeShapeType="1"/>
            </p:cNvSpPr>
            <p:nvPr/>
          </p:nvSpPr>
          <p:spPr bwMode="auto">
            <a:xfrm>
              <a:off x="6143625" y="2945408"/>
              <a:ext cx="217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26" name="Line 237"/>
            <p:cNvSpPr>
              <a:spLocks noChangeShapeType="1"/>
            </p:cNvSpPr>
            <p:nvPr/>
          </p:nvSpPr>
          <p:spPr bwMode="auto">
            <a:xfrm>
              <a:off x="6935788" y="3016845"/>
              <a:ext cx="2174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2327" name="Line 238"/>
          <p:cNvSpPr>
            <a:spLocks noChangeShapeType="1"/>
          </p:cNvSpPr>
          <p:nvPr/>
        </p:nvSpPr>
        <p:spPr bwMode="auto">
          <a:xfrm>
            <a:off x="4806578" y="6105227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2328" name="Line 239"/>
          <p:cNvSpPr>
            <a:spLocks noChangeShapeType="1"/>
          </p:cNvSpPr>
          <p:nvPr/>
        </p:nvSpPr>
        <p:spPr bwMode="auto">
          <a:xfrm>
            <a:off x="5670178" y="6032202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12290" name="Object 240"/>
          <p:cNvGraphicFramePr>
            <a:graphicFrameLocks noChangeAspect="1"/>
          </p:cNvGraphicFramePr>
          <p:nvPr/>
        </p:nvGraphicFramePr>
        <p:xfrm>
          <a:off x="539552" y="5288805"/>
          <a:ext cx="931863" cy="145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Equation" r:id="rId4" imgW="749160" imgH="1168200" progId="Equation.3">
                  <p:embed/>
                </p:oleObj>
              </mc:Choice>
              <mc:Fallback>
                <p:oleObj name="Equation" r:id="rId4" imgW="74916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5288805"/>
                        <a:ext cx="931863" cy="145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34" name="Text Box 174"/>
          <p:cNvSpPr txBox="1">
            <a:spLocks noChangeArrowheads="1"/>
          </p:cNvSpPr>
          <p:nvPr/>
        </p:nvSpPr>
        <p:spPr bwMode="auto">
          <a:xfrm>
            <a:off x="2361853" y="4595292"/>
            <a:ext cx="2806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12335" name="AutoShape 175"/>
          <p:cNvSpPr>
            <a:spLocks/>
          </p:cNvSpPr>
          <p:nvPr/>
        </p:nvSpPr>
        <p:spPr bwMode="auto">
          <a:xfrm>
            <a:off x="2973040" y="4365104"/>
            <a:ext cx="150813" cy="1285875"/>
          </a:xfrm>
          <a:prstGeom prst="leftBracket">
            <a:avLst>
              <a:gd name="adj" fmla="val 13342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336" name="AutoShape 176"/>
          <p:cNvSpPr>
            <a:spLocks/>
          </p:cNvSpPr>
          <p:nvPr/>
        </p:nvSpPr>
        <p:spPr bwMode="auto">
          <a:xfrm>
            <a:off x="6481415" y="4365104"/>
            <a:ext cx="142875" cy="1214438"/>
          </a:xfrm>
          <a:prstGeom prst="rightBracket">
            <a:avLst>
              <a:gd name="adj" fmla="val 13348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337" name="Text Box 177"/>
          <p:cNvSpPr txBox="1">
            <a:spLocks noChangeArrowheads="1"/>
          </p:cNvSpPr>
          <p:nvPr/>
        </p:nvSpPr>
        <p:spPr bwMode="auto">
          <a:xfrm>
            <a:off x="2123728" y="4804842"/>
            <a:ext cx="1900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[P]</a:t>
            </a:r>
            <a:r>
              <a:rPr lang="de-DE" b="1" baseline="-8000"/>
              <a:t>ij</a:t>
            </a:r>
            <a:r>
              <a:rPr lang="de-DE" b="1"/>
              <a:t> </a:t>
            </a:r>
            <a:r>
              <a:rPr lang="de-DE"/>
              <a:t>= </a:t>
            </a:r>
          </a:p>
        </p:txBody>
      </p:sp>
      <p:sp>
        <p:nvSpPr>
          <p:cNvPr id="12338" name="Text Box 178"/>
          <p:cNvSpPr txBox="1">
            <a:spLocks noChangeArrowheads="1"/>
          </p:cNvSpPr>
          <p:nvPr/>
        </p:nvSpPr>
        <p:spPr bwMode="auto">
          <a:xfrm>
            <a:off x="3028603" y="4661967"/>
            <a:ext cx="976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i="1"/>
              <a:t>p</a:t>
            </a:r>
            <a:r>
              <a:rPr lang="de-DE" sz="1200" b="1" i="1" baseline="-8000"/>
              <a:t>( e -&gt; µ) </a:t>
            </a:r>
          </a:p>
        </p:txBody>
      </p:sp>
      <p:sp>
        <p:nvSpPr>
          <p:cNvPr id="12339" name="Text Box 188"/>
          <p:cNvSpPr txBox="1">
            <a:spLocks noChangeArrowheads="1"/>
          </p:cNvSpPr>
          <p:nvPr/>
        </p:nvSpPr>
        <p:spPr bwMode="auto">
          <a:xfrm>
            <a:off x="4457353" y="4650854"/>
            <a:ext cx="903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i="1"/>
              <a:t>p</a:t>
            </a:r>
            <a:r>
              <a:rPr lang="de-DE" sz="1200" b="1" i="1" baseline="-8000"/>
              <a:t>( </a:t>
            </a:r>
            <a:r>
              <a:rPr lang="el-GR" sz="1200" b="1" i="1" baseline="-8000">
                <a:cs typeface="Arial" charset="0"/>
              </a:rPr>
              <a:t>π</a:t>
            </a:r>
            <a:r>
              <a:rPr lang="de-DE" sz="1200" b="1" i="1" baseline="-8000"/>
              <a:t> -&gt; µ ) </a:t>
            </a:r>
          </a:p>
        </p:txBody>
      </p:sp>
      <p:sp>
        <p:nvSpPr>
          <p:cNvPr id="12340" name="Text Box 189"/>
          <p:cNvSpPr txBox="1">
            <a:spLocks noChangeArrowheads="1"/>
          </p:cNvSpPr>
          <p:nvPr/>
        </p:nvSpPr>
        <p:spPr bwMode="auto">
          <a:xfrm>
            <a:off x="4457353" y="4866754"/>
            <a:ext cx="903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i="1"/>
              <a:t>p</a:t>
            </a:r>
            <a:r>
              <a:rPr lang="de-DE" sz="1200" b="1" i="1" baseline="-8000"/>
              <a:t>( </a:t>
            </a:r>
            <a:r>
              <a:rPr lang="el-GR" sz="1200" b="1" i="1" baseline="-8000">
                <a:cs typeface="Arial" charset="0"/>
              </a:rPr>
              <a:t>π</a:t>
            </a:r>
            <a:r>
              <a:rPr lang="de-DE" sz="1200" b="1" i="1" baseline="-8000"/>
              <a:t> -&gt; </a:t>
            </a:r>
            <a:r>
              <a:rPr lang="el-GR" sz="1200" b="1" i="1" baseline="-8000">
                <a:cs typeface="Arial" charset="0"/>
              </a:rPr>
              <a:t>π</a:t>
            </a:r>
            <a:r>
              <a:rPr lang="de-DE" sz="1200" b="1" i="1" baseline="-8000"/>
              <a:t> ) </a:t>
            </a:r>
          </a:p>
        </p:txBody>
      </p:sp>
      <p:sp>
        <p:nvSpPr>
          <p:cNvPr id="12341" name="Text Box 190"/>
          <p:cNvSpPr txBox="1">
            <a:spLocks noChangeArrowheads="1"/>
          </p:cNvSpPr>
          <p:nvPr/>
        </p:nvSpPr>
        <p:spPr bwMode="auto">
          <a:xfrm>
            <a:off x="4457353" y="5082654"/>
            <a:ext cx="903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i="1"/>
              <a:t>p</a:t>
            </a:r>
            <a:r>
              <a:rPr lang="de-DE" sz="1200" b="1" i="1" baseline="-8000"/>
              <a:t>( </a:t>
            </a:r>
            <a:r>
              <a:rPr lang="el-GR" sz="1200" b="1" i="1" baseline="-8000">
                <a:cs typeface="Arial" charset="0"/>
              </a:rPr>
              <a:t>π</a:t>
            </a:r>
            <a:r>
              <a:rPr lang="de-DE" sz="1200" b="1" i="1" baseline="-8000"/>
              <a:t> -&gt; </a:t>
            </a:r>
            <a:r>
              <a:rPr lang="en-US" sz="1200" b="1" i="1" baseline="-8000" dirty="0">
                <a:cs typeface="Arial" charset="0"/>
              </a:rPr>
              <a:t>K</a:t>
            </a:r>
            <a:r>
              <a:rPr lang="de-DE" sz="1200" b="1" i="1" baseline="-8000"/>
              <a:t> ) </a:t>
            </a:r>
          </a:p>
        </p:txBody>
      </p:sp>
      <p:sp>
        <p:nvSpPr>
          <p:cNvPr id="12342" name="Text Box 191"/>
          <p:cNvSpPr txBox="1">
            <a:spLocks noChangeArrowheads="1"/>
          </p:cNvSpPr>
          <p:nvPr/>
        </p:nvSpPr>
        <p:spPr bwMode="auto">
          <a:xfrm>
            <a:off x="4457353" y="5298554"/>
            <a:ext cx="903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i="1"/>
              <a:t>p</a:t>
            </a:r>
            <a:r>
              <a:rPr lang="de-DE" sz="1200" b="1" i="1" baseline="-8000"/>
              <a:t>( </a:t>
            </a:r>
            <a:r>
              <a:rPr lang="el-GR" sz="1200" b="1" i="1" baseline="-8000">
                <a:cs typeface="Arial" charset="0"/>
              </a:rPr>
              <a:t>π</a:t>
            </a:r>
            <a:r>
              <a:rPr lang="de-DE" sz="1200" b="1" i="1" baseline="-8000"/>
              <a:t> -&gt; p ) </a:t>
            </a:r>
          </a:p>
        </p:txBody>
      </p:sp>
      <p:sp>
        <p:nvSpPr>
          <p:cNvPr id="12343" name="Text Box 193"/>
          <p:cNvSpPr txBox="1">
            <a:spLocks noChangeArrowheads="1"/>
          </p:cNvSpPr>
          <p:nvPr/>
        </p:nvSpPr>
        <p:spPr bwMode="auto">
          <a:xfrm>
            <a:off x="5147915" y="4650854"/>
            <a:ext cx="904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i="1"/>
              <a:t>p</a:t>
            </a:r>
            <a:r>
              <a:rPr lang="de-DE" sz="1200" b="1" i="1" baseline="-8000"/>
              <a:t>( K -&gt; µ ) </a:t>
            </a:r>
          </a:p>
        </p:txBody>
      </p:sp>
      <p:sp>
        <p:nvSpPr>
          <p:cNvPr id="12344" name="Text Box 194"/>
          <p:cNvSpPr txBox="1">
            <a:spLocks noChangeArrowheads="1"/>
          </p:cNvSpPr>
          <p:nvPr/>
        </p:nvSpPr>
        <p:spPr bwMode="auto">
          <a:xfrm>
            <a:off x="5147915" y="4866754"/>
            <a:ext cx="904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i="1"/>
              <a:t>p</a:t>
            </a:r>
            <a:r>
              <a:rPr lang="de-DE" sz="1200" b="1" i="1" baseline="-8000"/>
              <a:t>( K -&gt; </a:t>
            </a:r>
            <a:r>
              <a:rPr lang="el-GR" sz="1200" b="1" i="1" baseline="-8000">
                <a:cs typeface="Arial" charset="0"/>
              </a:rPr>
              <a:t>π</a:t>
            </a:r>
            <a:r>
              <a:rPr lang="de-DE" sz="1200" b="1" i="1" baseline="-8000"/>
              <a:t> ) </a:t>
            </a:r>
          </a:p>
        </p:txBody>
      </p:sp>
      <p:sp>
        <p:nvSpPr>
          <p:cNvPr id="12345" name="Text Box 195"/>
          <p:cNvSpPr txBox="1">
            <a:spLocks noChangeArrowheads="1"/>
          </p:cNvSpPr>
          <p:nvPr/>
        </p:nvSpPr>
        <p:spPr bwMode="auto">
          <a:xfrm>
            <a:off x="5147915" y="5082654"/>
            <a:ext cx="904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i="1" dirty="0"/>
              <a:t>p</a:t>
            </a:r>
            <a:r>
              <a:rPr lang="de-DE" sz="1200" b="1" i="1" baseline="-8000" dirty="0"/>
              <a:t>( K -&gt; </a:t>
            </a:r>
            <a:r>
              <a:rPr lang="en-US" sz="1200" b="1" i="1" baseline="-8000" dirty="0">
                <a:cs typeface="Arial" charset="0"/>
              </a:rPr>
              <a:t>K</a:t>
            </a:r>
            <a:r>
              <a:rPr lang="de-DE" sz="1200" b="1" i="1" baseline="-8000" dirty="0"/>
              <a:t> ) </a:t>
            </a:r>
          </a:p>
        </p:txBody>
      </p:sp>
      <p:sp>
        <p:nvSpPr>
          <p:cNvPr id="12346" name="Text Box 196"/>
          <p:cNvSpPr txBox="1">
            <a:spLocks noChangeArrowheads="1"/>
          </p:cNvSpPr>
          <p:nvPr/>
        </p:nvSpPr>
        <p:spPr bwMode="auto">
          <a:xfrm>
            <a:off x="5147915" y="5298554"/>
            <a:ext cx="904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i="1"/>
              <a:t>p</a:t>
            </a:r>
            <a:r>
              <a:rPr lang="de-DE" sz="1200" b="1" i="1" baseline="-8000"/>
              <a:t>( K -&gt; p ) </a:t>
            </a:r>
          </a:p>
        </p:txBody>
      </p:sp>
      <p:sp>
        <p:nvSpPr>
          <p:cNvPr id="12347" name="Text Box 198"/>
          <p:cNvSpPr txBox="1">
            <a:spLocks noChangeArrowheads="1"/>
          </p:cNvSpPr>
          <p:nvPr/>
        </p:nvSpPr>
        <p:spPr bwMode="auto">
          <a:xfrm>
            <a:off x="5838478" y="4650854"/>
            <a:ext cx="903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i="1"/>
              <a:t>p</a:t>
            </a:r>
            <a:r>
              <a:rPr lang="de-DE" sz="1200" b="1" i="1" baseline="-8000"/>
              <a:t>( p -&gt; µ ) </a:t>
            </a:r>
          </a:p>
        </p:txBody>
      </p:sp>
      <p:sp>
        <p:nvSpPr>
          <p:cNvPr id="12348" name="Text Box 199"/>
          <p:cNvSpPr txBox="1">
            <a:spLocks noChangeArrowheads="1"/>
          </p:cNvSpPr>
          <p:nvPr/>
        </p:nvSpPr>
        <p:spPr bwMode="auto">
          <a:xfrm>
            <a:off x="5838478" y="4866754"/>
            <a:ext cx="903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i="1"/>
              <a:t>p</a:t>
            </a:r>
            <a:r>
              <a:rPr lang="de-DE" sz="1200" b="1" i="1" baseline="-8000"/>
              <a:t>( p -&gt; </a:t>
            </a:r>
            <a:r>
              <a:rPr lang="el-GR" sz="1200" b="1" i="1" baseline="-8000">
                <a:cs typeface="Arial" charset="0"/>
              </a:rPr>
              <a:t>π</a:t>
            </a:r>
            <a:r>
              <a:rPr lang="de-DE" sz="1200" b="1" i="1" baseline="-8000"/>
              <a:t> ) </a:t>
            </a:r>
          </a:p>
        </p:txBody>
      </p:sp>
      <p:sp>
        <p:nvSpPr>
          <p:cNvPr id="12350" name="Text Box 201"/>
          <p:cNvSpPr txBox="1">
            <a:spLocks noChangeArrowheads="1"/>
          </p:cNvSpPr>
          <p:nvPr/>
        </p:nvSpPr>
        <p:spPr bwMode="auto">
          <a:xfrm>
            <a:off x="5838478" y="5298554"/>
            <a:ext cx="903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i="1" dirty="0"/>
              <a:t>p</a:t>
            </a:r>
            <a:r>
              <a:rPr lang="de-DE" sz="1200" b="1" i="1" baseline="-8000" dirty="0"/>
              <a:t>( p -&gt; p ) </a:t>
            </a:r>
          </a:p>
        </p:txBody>
      </p:sp>
      <p:sp>
        <p:nvSpPr>
          <p:cNvPr id="12370" name="Text Box 178"/>
          <p:cNvSpPr txBox="1">
            <a:spLocks noChangeArrowheads="1"/>
          </p:cNvSpPr>
          <p:nvPr/>
        </p:nvSpPr>
        <p:spPr bwMode="auto">
          <a:xfrm>
            <a:off x="3742978" y="4650854"/>
            <a:ext cx="976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i="1"/>
              <a:t>p</a:t>
            </a:r>
            <a:r>
              <a:rPr lang="de-DE" sz="1200" b="1" i="1" baseline="-8000"/>
              <a:t>( µ -&gt; µ) </a:t>
            </a:r>
          </a:p>
        </p:txBody>
      </p:sp>
      <p:sp>
        <p:nvSpPr>
          <p:cNvPr id="12378" name="Text Box 178"/>
          <p:cNvSpPr txBox="1">
            <a:spLocks noChangeArrowheads="1"/>
          </p:cNvSpPr>
          <p:nvPr/>
        </p:nvSpPr>
        <p:spPr bwMode="auto">
          <a:xfrm>
            <a:off x="3052415" y="4436542"/>
            <a:ext cx="976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i="1" dirty="0"/>
              <a:t>p</a:t>
            </a:r>
            <a:r>
              <a:rPr lang="de-DE" sz="1200" b="1" i="1" baseline="-8000" dirty="0"/>
              <a:t>( e -&gt; e) </a:t>
            </a:r>
          </a:p>
        </p:txBody>
      </p:sp>
      <p:sp>
        <p:nvSpPr>
          <p:cNvPr id="12379" name="Text Box 188"/>
          <p:cNvSpPr txBox="1">
            <a:spLocks noChangeArrowheads="1"/>
          </p:cNvSpPr>
          <p:nvPr/>
        </p:nvSpPr>
        <p:spPr bwMode="auto">
          <a:xfrm>
            <a:off x="4481165" y="4436542"/>
            <a:ext cx="903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i="1"/>
              <a:t>p</a:t>
            </a:r>
            <a:r>
              <a:rPr lang="de-DE" sz="1200" b="1" i="1" baseline="-8000"/>
              <a:t>( </a:t>
            </a:r>
            <a:r>
              <a:rPr lang="el-GR" sz="1200" b="1" i="1" baseline="-8000">
                <a:cs typeface="Arial" charset="0"/>
              </a:rPr>
              <a:t>π</a:t>
            </a:r>
            <a:r>
              <a:rPr lang="de-DE" sz="1200" b="1" i="1" baseline="-8000"/>
              <a:t> -&gt; e ) </a:t>
            </a:r>
          </a:p>
        </p:txBody>
      </p:sp>
      <p:sp>
        <p:nvSpPr>
          <p:cNvPr id="12380" name="Text Box 193"/>
          <p:cNvSpPr txBox="1">
            <a:spLocks noChangeArrowheads="1"/>
          </p:cNvSpPr>
          <p:nvPr/>
        </p:nvSpPr>
        <p:spPr bwMode="auto">
          <a:xfrm>
            <a:off x="5124103" y="4436542"/>
            <a:ext cx="904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i="1"/>
              <a:t> p</a:t>
            </a:r>
            <a:r>
              <a:rPr lang="de-DE" sz="1200" b="1" i="1" baseline="-8000"/>
              <a:t>( K -&gt; e ) </a:t>
            </a:r>
          </a:p>
        </p:txBody>
      </p:sp>
      <p:sp>
        <p:nvSpPr>
          <p:cNvPr id="12386" name="Text Box 178"/>
          <p:cNvSpPr txBox="1">
            <a:spLocks noChangeArrowheads="1"/>
          </p:cNvSpPr>
          <p:nvPr/>
        </p:nvSpPr>
        <p:spPr bwMode="auto">
          <a:xfrm>
            <a:off x="3766790" y="4436542"/>
            <a:ext cx="976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i="1"/>
              <a:t>p</a:t>
            </a:r>
            <a:r>
              <a:rPr lang="de-DE" sz="1200" b="1" i="1" baseline="-8000"/>
              <a:t>( µ -&gt; e) </a:t>
            </a:r>
          </a:p>
        </p:txBody>
      </p:sp>
      <p:cxnSp>
        <p:nvCxnSpPr>
          <p:cNvPr id="124" name="Straight Arrow Connector 123"/>
          <p:cNvCxnSpPr/>
          <p:nvPr/>
        </p:nvCxnSpPr>
        <p:spPr bwMode="auto">
          <a:xfrm>
            <a:off x="1619672" y="3347700"/>
            <a:ext cx="504056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5" name="TextBox 124"/>
          <p:cNvSpPr txBox="1"/>
          <p:nvPr/>
        </p:nvSpPr>
        <p:spPr>
          <a:xfrm>
            <a:off x="499820" y="2843644"/>
            <a:ext cx="1479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Physical particle</a:t>
            </a:r>
            <a:endParaRPr lang="en-US" sz="1400" dirty="0"/>
          </a:p>
        </p:txBody>
      </p:sp>
      <p:sp>
        <p:nvSpPr>
          <p:cNvPr id="126" name="TextBox 125"/>
          <p:cNvSpPr txBox="1"/>
          <p:nvPr/>
        </p:nvSpPr>
        <p:spPr>
          <a:xfrm>
            <a:off x="2195736" y="2492896"/>
            <a:ext cx="2592288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Belle PID likelihood information from:</a:t>
            </a:r>
            <a:br>
              <a:rPr lang="en-US" dirty="0" smtClean="0"/>
            </a:br>
            <a:r>
              <a:rPr lang="en-US" dirty="0" smtClean="0"/>
              <a:t>Drift Chamber (dE/dx), Cherenkov, ToF, Calorimeter, Muon Detector</a:t>
            </a:r>
            <a:endParaRPr lang="en-US" dirty="0"/>
          </a:p>
        </p:txBody>
      </p:sp>
      <p:grpSp>
        <p:nvGrpSpPr>
          <p:cNvPr id="5" name="Group 126"/>
          <p:cNvGrpSpPr/>
          <p:nvPr/>
        </p:nvGrpSpPr>
        <p:grpSpPr>
          <a:xfrm>
            <a:off x="1043608" y="3203684"/>
            <a:ext cx="360949" cy="369332"/>
            <a:chOff x="899592" y="2383720"/>
            <a:chExt cx="360949" cy="369332"/>
          </a:xfrm>
        </p:grpSpPr>
        <p:sp>
          <p:nvSpPr>
            <p:cNvPr id="128" name="Flowchart: Connector 127"/>
            <p:cNvSpPr>
              <a:spLocks noChangeAspect="1"/>
            </p:cNvSpPr>
            <p:nvPr/>
          </p:nvSpPr>
          <p:spPr bwMode="auto">
            <a:xfrm>
              <a:off x="899592" y="2383720"/>
              <a:ext cx="360040" cy="360040"/>
            </a:xfrm>
            <a:prstGeom prst="flowChartConnector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917177" y="23837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π</a:t>
              </a:r>
              <a:endParaRPr lang="en-US" dirty="0"/>
            </a:p>
          </p:txBody>
        </p:sp>
      </p:grpSp>
      <p:cxnSp>
        <p:nvCxnSpPr>
          <p:cNvPr id="130" name="Straight Arrow Connector 129"/>
          <p:cNvCxnSpPr/>
          <p:nvPr/>
        </p:nvCxnSpPr>
        <p:spPr bwMode="auto">
          <a:xfrm>
            <a:off x="6062781" y="2607320"/>
            <a:ext cx="115212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1" name="TextBox 130"/>
          <p:cNvSpPr txBox="1"/>
          <p:nvPr/>
        </p:nvSpPr>
        <p:spPr>
          <a:xfrm>
            <a:off x="6876256" y="2132856"/>
            <a:ext cx="1965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Reconstructed particle</a:t>
            </a:r>
            <a:endParaRPr lang="en-US" sz="1400" dirty="0"/>
          </a:p>
        </p:txBody>
      </p:sp>
      <p:sp>
        <p:nvSpPr>
          <p:cNvPr id="132" name="Left Brace 131"/>
          <p:cNvSpPr/>
          <p:nvPr/>
        </p:nvSpPr>
        <p:spPr bwMode="auto">
          <a:xfrm>
            <a:off x="5630733" y="2564904"/>
            <a:ext cx="360040" cy="1584176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990773" y="2247280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 smtClean="0"/>
              <a:t>p</a:t>
            </a:r>
            <a:r>
              <a:rPr lang="de-DE" b="1" i="1" baseline="-8000" dirty="0" smtClean="0"/>
              <a:t>( </a:t>
            </a:r>
            <a:r>
              <a:rPr lang="el-GR" b="1" i="1" baseline="-8000" dirty="0" smtClean="0"/>
              <a:t>π</a:t>
            </a:r>
            <a:r>
              <a:rPr lang="de-DE" b="1" i="1" baseline="-8000" dirty="0" smtClean="0"/>
              <a:t> -&gt; e )</a:t>
            </a:r>
            <a:endParaRPr lang="en-US" dirty="0"/>
          </a:p>
        </p:txBody>
      </p:sp>
      <p:cxnSp>
        <p:nvCxnSpPr>
          <p:cNvPr id="134" name="Straight Arrow Connector 133"/>
          <p:cNvCxnSpPr/>
          <p:nvPr/>
        </p:nvCxnSpPr>
        <p:spPr bwMode="auto">
          <a:xfrm>
            <a:off x="6062781" y="2992760"/>
            <a:ext cx="115212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5" name="TextBox 134"/>
          <p:cNvSpPr txBox="1"/>
          <p:nvPr/>
        </p:nvSpPr>
        <p:spPr>
          <a:xfrm>
            <a:off x="5990773" y="263272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 smtClean="0"/>
              <a:t>p</a:t>
            </a:r>
            <a:r>
              <a:rPr lang="de-DE" b="1" i="1" baseline="-8000" dirty="0" smtClean="0"/>
              <a:t>( </a:t>
            </a:r>
            <a:r>
              <a:rPr lang="el-GR" b="1" i="1" baseline="-8000" dirty="0" smtClean="0"/>
              <a:t>π</a:t>
            </a:r>
            <a:r>
              <a:rPr lang="de-DE" b="1" i="1" baseline="-8000" dirty="0" smtClean="0"/>
              <a:t> -&gt; µ )</a:t>
            </a:r>
            <a:endParaRPr lang="en-US" dirty="0"/>
          </a:p>
        </p:txBody>
      </p:sp>
      <p:cxnSp>
        <p:nvCxnSpPr>
          <p:cNvPr id="136" name="Straight Arrow Connector 135"/>
          <p:cNvCxnSpPr/>
          <p:nvPr/>
        </p:nvCxnSpPr>
        <p:spPr bwMode="auto">
          <a:xfrm>
            <a:off x="6062781" y="3352800"/>
            <a:ext cx="115212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7" name="TextBox 136"/>
          <p:cNvSpPr txBox="1"/>
          <p:nvPr/>
        </p:nvSpPr>
        <p:spPr>
          <a:xfrm>
            <a:off x="5990773" y="3018160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 smtClean="0"/>
              <a:t>p</a:t>
            </a:r>
            <a:r>
              <a:rPr lang="de-DE" b="1" i="1" baseline="-8000" dirty="0" smtClean="0"/>
              <a:t>( </a:t>
            </a:r>
            <a:r>
              <a:rPr lang="el-GR" b="1" i="1" baseline="-8000" dirty="0" smtClean="0"/>
              <a:t>π</a:t>
            </a:r>
            <a:r>
              <a:rPr lang="de-DE" b="1" i="1" baseline="-8000" dirty="0" smtClean="0"/>
              <a:t> -&gt; </a:t>
            </a:r>
            <a:r>
              <a:rPr lang="el-GR" b="1" i="1" baseline="-8000" dirty="0" smtClean="0"/>
              <a:t>π </a:t>
            </a:r>
            <a:r>
              <a:rPr lang="de-DE" b="1" i="1" baseline="-8000" dirty="0" smtClean="0"/>
              <a:t>)</a:t>
            </a:r>
            <a:endParaRPr lang="en-US" dirty="0"/>
          </a:p>
        </p:txBody>
      </p:sp>
      <p:cxnSp>
        <p:nvCxnSpPr>
          <p:cNvPr id="138" name="Straight Arrow Connector 137"/>
          <p:cNvCxnSpPr/>
          <p:nvPr/>
        </p:nvCxnSpPr>
        <p:spPr bwMode="auto">
          <a:xfrm>
            <a:off x="6062781" y="3754348"/>
            <a:ext cx="115212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9" name="TextBox 138"/>
          <p:cNvSpPr txBox="1"/>
          <p:nvPr/>
        </p:nvSpPr>
        <p:spPr>
          <a:xfrm>
            <a:off x="5990773" y="3394308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 smtClean="0"/>
              <a:t>p</a:t>
            </a:r>
            <a:r>
              <a:rPr lang="de-DE" b="1" i="1" baseline="-8000" dirty="0" smtClean="0"/>
              <a:t>( </a:t>
            </a:r>
            <a:r>
              <a:rPr lang="el-GR" b="1" i="1" baseline="-8000" dirty="0" smtClean="0"/>
              <a:t>π</a:t>
            </a:r>
            <a:r>
              <a:rPr lang="de-DE" b="1" i="1" baseline="-8000" dirty="0" smtClean="0"/>
              <a:t> -&gt; K )</a:t>
            </a:r>
            <a:endParaRPr lang="en-US" dirty="0"/>
          </a:p>
        </p:txBody>
      </p:sp>
      <p:cxnSp>
        <p:nvCxnSpPr>
          <p:cNvPr id="140" name="Straight Arrow Connector 139"/>
          <p:cNvCxnSpPr/>
          <p:nvPr/>
        </p:nvCxnSpPr>
        <p:spPr bwMode="auto">
          <a:xfrm>
            <a:off x="6062781" y="4139788"/>
            <a:ext cx="115212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1" name="TextBox 140"/>
          <p:cNvSpPr txBox="1"/>
          <p:nvPr/>
        </p:nvSpPr>
        <p:spPr>
          <a:xfrm>
            <a:off x="5990773" y="3779748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 smtClean="0"/>
              <a:t>p</a:t>
            </a:r>
            <a:r>
              <a:rPr lang="de-DE" b="1" i="1" baseline="-8000" dirty="0" smtClean="0"/>
              <a:t>( </a:t>
            </a:r>
            <a:r>
              <a:rPr lang="el-GR" b="1" i="1" baseline="-8000" dirty="0" smtClean="0"/>
              <a:t>π</a:t>
            </a:r>
            <a:r>
              <a:rPr lang="de-DE" b="1" i="1" baseline="-8000" dirty="0" smtClean="0"/>
              <a:t> -&gt; p )</a:t>
            </a:r>
            <a:endParaRPr lang="en-US" dirty="0"/>
          </a:p>
        </p:txBody>
      </p:sp>
      <p:grpSp>
        <p:nvGrpSpPr>
          <p:cNvPr id="6" name="Group 141"/>
          <p:cNvGrpSpPr/>
          <p:nvPr/>
        </p:nvGrpSpPr>
        <p:grpSpPr>
          <a:xfrm>
            <a:off x="7214909" y="2422262"/>
            <a:ext cx="360040" cy="369332"/>
            <a:chOff x="899592" y="2383720"/>
            <a:chExt cx="360040" cy="369332"/>
          </a:xfrm>
        </p:grpSpPr>
        <p:sp>
          <p:nvSpPr>
            <p:cNvPr id="143" name="Flowchart: Connector 142"/>
            <p:cNvSpPr>
              <a:spLocks noChangeAspect="1"/>
            </p:cNvSpPr>
            <p:nvPr/>
          </p:nvSpPr>
          <p:spPr bwMode="auto">
            <a:xfrm>
              <a:off x="899592" y="2383720"/>
              <a:ext cx="360040" cy="360040"/>
            </a:xfrm>
            <a:prstGeom prst="flowChartConnector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917177" y="238372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</p:grpSp>
      <p:sp>
        <p:nvSpPr>
          <p:cNvPr id="145" name="Flowchart: Connector 144"/>
          <p:cNvSpPr>
            <a:spLocks noChangeAspect="1"/>
          </p:cNvSpPr>
          <p:nvPr/>
        </p:nvSpPr>
        <p:spPr bwMode="auto">
          <a:xfrm>
            <a:off x="7214909" y="2823344"/>
            <a:ext cx="360040" cy="360040"/>
          </a:xfrm>
          <a:prstGeom prst="flowChartConnector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7244398" y="2771636"/>
            <a:ext cx="27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baseline="-8000" dirty="0" smtClean="0"/>
              <a:t>µ</a:t>
            </a:r>
            <a:endParaRPr lang="en-US" dirty="0"/>
          </a:p>
        </p:txBody>
      </p:sp>
      <p:grpSp>
        <p:nvGrpSpPr>
          <p:cNvPr id="7" name="Group 146"/>
          <p:cNvGrpSpPr/>
          <p:nvPr/>
        </p:nvGrpSpPr>
        <p:grpSpPr>
          <a:xfrm>
            <a:off x="7214909" y="3209250"/>
            <a:ext cx="360949" cy="369332"/>
            <a:chOff x="899592" y="2383720"/>
            <a:chExt cx="360949" cy="369332"/>
          </a:xfrm>
        </p:grpSpPr>
        <p:sp>
          <p:nvSpPr>
            <p:cNvPr id="148" name="Flowchart: Connector 147"/>
            <p:cNvSpPr>
              <a:spLocks noChangeAspect="1"/>
            </p:cNvSpPr>
            <p:nvPr/>
          </p:nvSpPr>
          <p:spPr bwMode="auto">
            <a:xfrm>
              <a:off x="899592" y="2383720"/>
              <a:ext cx="360040" cy="360040"/>
            </a:xfrm>
            <a:prstGeom prst="flowChartConnector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917177" y="23837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π</a:t>
              </a:r>
              <a:endParaRPr lang="en-US" dirty="0"/>
            </a:p>
          </p:txBody>
        </p:sp>
      </p:grpSp>
      <p:grpSp>
        <p:nvGrpSpPr>
          <p:cNvPr id="8" name="Group 149"/>
          <p:cNvGrpSpPr/>
          <p:nvPr/>
        </p:nvGrpSpPr>
        <p:grpSpPr>
          <a:xfrm>
            <a:off x="7214909" y="3610332"/>
            <a:ext cx="360040" cy="369332"/>
            <a:chOff x="899592" y="2383720"/>
            <a:chExt cx="360040" cy="369332"/>
          </a:xfrm>
        </p:grpSpPr>
        <p:sp>
          <p:nvSpPr>
            <p:cNvPr id="151" name="Flowchart: Connector 150"/>
            <p:cNvSpPr>
              <a:spLocks noChangeAspect="1"/>
            </p:cNvSpPr>
            <p:nvPr/>
          </p:nvSpPr>
          <p:spPr bwMode="auto">
            <a:xfrm>
              <a:off x="899592" y="2383720"/>
              <a:ext cx="360040" cy="360040"/>
            </a:xfrm>
            <a:prstGeom prst="flowChartConnector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917177" y="238372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</a:t>
              </a:r>
              <a:endParaRPr lang="en-US" dirty="0"/>
            </a:p>
          </p:txBody>
        </p:sp>
      </p:grpSp>
      <p:grpSp>
        <p:nvGrpSpPr>
          <p:cNvPr id="9" name="Group 152"/>
          <p:cNvGrpSpPr/>
          <p:nvPr/>
        </p:nvGrpSpPr>
        <p:grpSpPr>
          <a:xfrm>
            <a:off x="7214909" y="3995772"/>
            <a:ext cx="360040" cy="369332"/>
            <a:chOff x="899592" y="2383720"/>
            <a:chExt cx="360040" cy="369332"/>
          </a:xfrm>
        </p:grpSpPr>
        <p:sp>
          <p:nvSpPr>
            <p:cNvPr id="154" name="Flowchart: Connector 153"/>
            <p:cNvSpPr>
              <a:spLocks noChangeAspect="1"/>
            </p:cNvSpPr>
            <p:nvPr/>
          </p:nvSpPr>
          <p:spPr bwMode="auto">
            <a:xfrm>
              <a:off x="899592" y="2383720"/>
              <a:ext cx="360040" cy="360040"/>
            </a:xfrm>
            <a:prstGeom prst="flowChartConnector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917177" y="238372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US" dirty="0"/>
            </a:p>
          </p:txBody>
        </p:sp>
      </p:grpSp>
      <p:cxnSp>
        <p:nvCxnSpPr>
          <p:cNvPr id="156" name="Straight Arrow Connector 155"/>
          <p:cNvCxnSpPr/>
          <p:nvPr/>
        </p:nvCxnSpPr>
        <p:spPr bwMode="auto">
          <a:xfrm>
            <a:off x="4932040" y="3356992"/>
            <a:ext cx="576064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1" name="AutoShape 231"/>
          <p:cNvSpPr>
            <a:spLocks noChangeArrowheads="1"/>
          </p:cNvSpPr>
          <p:nvPr/>
        </p:nvSpPr>
        <p:spPr bwMode="auto">
          <a:xfrm>
            <a:off x="1475656" y="4941168"/>
            <a:ext cx="482600" cy="142875"/>
          </a:xfrm>
          <a:prstGeom prst="rightArrow">
            <a:avLst>
              <a:gd name="adj1" fmla="val 50000"/>
              <a:gd name="adj2" fmla="val 8444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39530"/>
      </p:ext>
    </p:extLst>
  </p:cSld>
  <p:clrMapOvr>
    <a:masterClrMapping/>
  </p:clrMapOvr>
  <p:transition spd="med" advTm="71698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1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360544"/>
            <a:ext cx="3563888" cy="249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71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857926"/>
            <a:ext cx="3563888" cy="23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71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343" y="2290066"/>
            <a:ext cx="5221415" cy="344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79512" y="5559043"/>
            <a:ext cx="23920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Belle experimental data, ~220M events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3528" y="620688"/>
            <a:ext cx="2024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Preliminary Results</a:t>
            </a:r>
            <a:endParaRPr lang="en-US" dirty="0"/>
          </a:p>
        </p:txBody>
      </p:sp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983562" y="-22086"/>
            <a:ext cx="78484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 dirty="0" smtClean="0"/>
              <a:t> Pion and Kaon Multiplicities</a:t>
            </a:r>
            <a:endParaRPr lang="de-DE" sz="4000" b="1" dirty="0"/>
          </a:p>
        </p:txBody>
      </p:sp>
      <p:sp>
        <p:nvSpPr>
          <p:cNvPr id="24" name="TextBox 14"/>
          <p:cNvSpPr txBox="1">
            <a:spLocks noChangeArrowheads="1"/>
          </p:cNvSpPr>
          <p:nvPr/>
        </p:nvSpPr>
        <p:spPr bwMode="auto">
          <a:xfrm>
            <a:off x="6084888" y="2412831"/>
            <a:ext cx="7922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4800" b="1" dirty="0"/>
              <a:t>π</a:t>
            </a:r>
            <a:r>
              <a:rPr lang="en-US" sz="4800" b="1" baseline="30000" dirty="0"/>
              <a:t>-</a:t>
            </a:r>
          </a:p>
        </p:txBody>
      </p:sp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6300788" y="4979813"/>
            <a:ext cx="7649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/>
              <a:t>K</a:t>
            </a:r>
            <a:r>
              <a:rPr lang="en-US" sz="4800" b="1" baseline="30000" dirty="0"/>
              <a:t>-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 rot="653132">
            <a:off x="1725370" y="4051476"/>
            <a:ext cx="131451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mbria" pitchFamily="18" charset="0"/>
              </a:rPr>
              <a:t>Preliminary</a:t>
            </a: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 rot="653132">
            <a:off x="6693922" y="2493722"/>
            <a:ext cx="131451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mbria" pitchFamily="18" charset="0"/>
              </a:rPr>
              <a:t>Preliminary</a:t>
            </a: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 rot="653132">
            <a:off x="6896208" y="5059588"/>
            <a:ext cx="131451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mbria" pitchFamily="18" charset="0"/>
              </a:rPr>
              <a:t>Preliminary</a:t>
            </a:r>
          </a:p>
        </p:txBody>
      </p:sp>
      <p:sp>
        <p:nvSpPr>
          <p:cNvPr id="17" name="Rectangle 33"/>
          <p:cNvSpPr>
            <a:spLocks noChangeArrowheads="1"/>
          </p:cNvSpPr>
          <p:nvPr/>
        </p:nvSpPr>
        <p:spPr bwMode="auto">
          <a:xfrm>
            <a:off x="179512" y="106327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/>
              <a:t>Binning in z: width = 0.01; yields normalized to hadronic cross section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tabLst>
                <a:tab pos="2690813" algn="l"/>
              </a:tabLst>
            </a:pPr>
            <a:r>
              <a:rPr lang="en-US" dirty="0" smtClean="0"/>
              <a:t>Systematic uncertainties: z ~0.6: 1% (2%) for π (K); </a:t>
            </a:r>
            <a:br>
              <a:rPr lang="en-US" dirty="0" smtClean="0"/>
            </a:br>
            <a:r>
              <a:rPr lang="en-US" dirty="0" smtClean="0"/>
              <a:t>	z ~0.9: 14% (50%) for π (K)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61352" y="4149080"/>
            <a:ext cx="3647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Additional normalization uncertainty of 1.4% not shown.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26356589"/>
      </p:ext>
    </p:extLst>
  </p:cSld>
  <p:clrMapOvr>
    <a:masterClrMapping/>
  </p:clrMapOvr>
  <p:transition advTm="66144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RHIC collected data in polarized </a:t>
            </a:r>
            <a:r>
              <a:rPr lang="en-US" dirty="0" err="1" smtClean="0"/>
              <a:t>p+p</a:t>
            </a:r>
            <a:r>
              <a:rPr lang="en-US" dirty="0" smtClean="0"/>
              <a:t> from </a:t>
            </a:r>
            <a:r>
              <a:rPr lang="en-US" dirty="0" smtClean="0"/>
              <a:t>√s=62.4 </a:t>
            </a:r>
            <a:r>
              <a:rPr lang="en-US" dirty="0" err="1" smtClean="0"/>
              <a:t>GeV</a:t>
            </a:r>
            <a:r>
              <a:rPr lang="en-US" dirty="0" smtClean="0"/>
              <a:t> – </a:t>
            </a:r>
            <a:r>
              <a:rPr lang="en-US" dirty="0"/>
              <a:t>√s=500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Non-zero signals for correlation measurements in the central region single TSA in forward region</a:t>
            </a:r>
          </a:p>
          <a:p>
            <a:r>
              <a:rPr lang="en-US" dirty="0" smtClean="0"/>
              <a:t>Data taken this year will be able to probe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 smtClean="0"/>
              <a:t>dependence of </a:t>
            </a:r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, access </a:t>
            </a:r>
            <a:r>
              <a:rPr lang="en-US" dirty="0" err="1" smtClean="0"/>
              <a:t>transversity</a:t>
            </a:r>
            <a:r>
              <a:rPr lang="en-US" dirty="0" smtClean="0"/>
              <a:t> in di-hadron and Collins asymmetries</a:t>
            </a:r>
          </a:p>
          <a:p>
            <a:r>
              <a:rPr lang="en-US" dirty="0" smtClean="0"/>
              <a:t>Belle measured </a:t>
            </a:r>
          </a:p>
          <a:p>
            <a:pPr lvl="1"/>
            <a:r>
              <a:rPr lang="en-US" dirty="0" err="1" smtClean="0"/>
              <a:t>unpolarized</a:t>
            </a:r>
            <a:r>
              <a:rPr lang="en-US" dirty="0" smtClean="0"/>
              <a:t> yield of pion and </a:t>
            </a:r>
            <a:r>
              <a:rPr lang="en-US" dirty="0" err="1" smtClean="0"/>
              <a:t>Kaons</a:t>
            </a:r>
            <a:endParaRPr lang="en-US" dirty="0" smtClean="0"/>
          </a:p>
          <a:p>
            <a:pPr lvl="1"/>
            <a:r>
              <a:rPr lang="en-US" dirty="0" smtClean="0"/>
              <a:t>Transverse spin dependent single and di-hadron FFs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248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229600" cy="966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/>
          <a:lstStyle/>
          <a:p>
            <a:pPr algn="l"/>
            <a:r>
              <a:rPr lang="en-US" altLang="ja-JP" b="0" dirty="0" smtClean="0">
                <a:ea typeface="ＭＳ Ｐゴシック" pitchFamily="34" charset="-128"/>
              </a:rPr>
              <a:t>The RHIC Polarized Collider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3145" y="5257800"/>
            <a:ext cx="86713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Versatility: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Polarized </a:t>
            </a:r>
            <a:r>
              <a:rPr lang="en-US" dirty="0" err="1" smtClean="0"/>
              <a:t>p+p</a:t>
            </a:r>
            <a:r>
              <a:rPr lang="en-US" dirty="0" smtClean="0"/>
              <a:t> </a:t>
            </a:r>
            <a:r>
              <a:rPr lang="en-US" dirty="0" err="1" smtClean="0"/>
              <a:t>Sqrt</a:t>
            </a:r>
            <a:r>
              <a:rPr lang="en-US" dirty="0" smtClean="0"/>
              <a:t>(s) collisions at 62.4 </a:t>
            </a:r>
            <a:r>
              <a:rPr lang="en-US" dirty="0" err="1" smtClean="0"/>
              <a:t>GeV</a:t>
            </a:r>
            <a:r>
              <a:rPr lang="en-US" dirty="0" smtClean="0"/>
              <a:t>, 200 </a:t>
            </a:r>
            <a:r>
              <a:rPr lang="en-US" dirty="0" err="1" smtClean="0"/>
              <a:t>GeV</a:t>
            </a:r>
            <a:r>
              <a:rPr lang="en-US" dirty="0" smtClean="0"/>
              <a:t> and 500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Recent Spin Runs: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2011 500 </a:t>
            </a:r>
            <a:r>
              <a:rPr lang="en-US" dirty="0" err="1" smtClean="0"/>
              <a:t>GeV</a:t>
            </a:r>
            <a:r>
              <a:rPr lang="en-US" dirty="0" smtClean="0"/>
              <a:t>, longitudinal at </a:t>
            </a:r>
            <a:r>
              <a:rPr lang="en-US" dirty="0" err="1" smtClean="0"/>
              <a:t>Phenix</a:t>
            </a:r>
            <a:r>
              <a:rPr lang="en-US" dirty="0" smtClean="0"/>
              <a:t>, transverse at STAR ~30 </a:t>
            </a:r>
            <a:r>
              <a:rPr lang="en-US" dirty="0" err="1" smtClean="0"/>
              <a:t>pb</a:t>
            </a:r>
            <a:r>
              <a:rPr lang="en-US" dirty="0" smtClean="0"/>
              <a:t>^-1 sampled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2012 200 </a:t>
            </a:r>
            <a:r>
              <a:rPr lang="en-US" dirty="0" err="1" smtClean="0"/>
              <a:t>GeV</a:t>
            </a:r>
            <a:r>
              <a:rPr lang="en-US" dirty="0" smtClean="0"/>
              <a:t>, </a:t>
            </a:r>
            <a:r>
              <a:rPr lang="en-US" dirty="0" err="1" smtClean="0"/>
              <a:t>Phenix</a:t>
            </a:r>
            <a:r>
              <a:rPr lang="en-US" dirty="0" smtClean="0"/>
              <a:t> and STAR, transverse ~20 </a:t>
            </a:r>
            <a:r>
              <a:rPr lang="en-US" dirty="0" err="1" smtClean="0"/>
              <a:t>pb</a:t>
            </a:r>
            <a:r>
              <a:rPr lang="en-US" dirty="0" smtClean="0"/>
              <a:t>^-1 sampled (at STAR: ~x10 statistics)</a:t>
            </a:r>
            <a:endParaRPr lang="en-US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078" y="1209035"/>
            <a:ext cx="4101922" cy="347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28601" y="1066801"/>
            <a:ext cx="4511789" cy="3803650"/>
            <a:chOff x="228600" y="1066800"/>
            <a:chExt cx="7612063" cy="4124325"/>
          </a:xfrm>
        </p:grpSpPr>
        <p:sp>
          <p:nvSpPr>
            <p:cNvPr id="22531" name="Line 6"/>
            <p:cNvSpPr>
              <a:spLocks noChangeShapeType="1"/>
            </p:cNvSpPr>
            <p:nvPr/>
          </p:nvSpPr>
          <p:spPr bwMode="auto">
            <a:xfrm>
              <a:off x="2762250" y="4248150"/>
              <a:ext cx="109538" cy="428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2" name="Freeform 7"/>
            <p:cNvSpPr>
              <a:spLocks/>
            </p:cNvSpPr>
            <p:nvPr/>
          </p:nvSpPr>
          <p:spPr bwMode="auto">
            <a:xfrm>
              <a:off x="6270625" y="2532063"/>
              <a:ext cx="463550" cy="390525"/>
            </a:xfrm>
            <a:custGeom>
              <a:avLst/>
              <a:gdLst>
                <a:gd name="T0" fmla="*/ 0 w 292"/>
                <a:gd name="T1" fmla="*/ 2147483647 h 246"/>
                <a:gd name="T2" fmla="*/ 2147483647 w 292"/>
                <a:gd name="T3" fmla="*/ 2147483647 h 246"/>
                <a:gd name="T4" fmla="*/ 2147483647 w 292"/>
                <a:gd name="T5" fmla="*/ 2147483647 h 246"/>
                <a:gd name="T6" fmla="*/ 2147483647 w 292"/>
                <a:gd name="T7" fmla="*/ 2147483647 h 246"/>
                <a:gd name="T8" fmla="*/ 2147483647 w 292"/>
                <a:gd name="T9" fmla="*/ 2147483647 h 246"/>
                <a:gd name="T10" fmla="*/ 2147483647 w 292"/>
                <a:gd name="T11" fmla="*/ 0 h 2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"/>
                <a:gd name="T19" fmla="*/ 0 h 246"/>
                <a:gd name="T20" fmla="*/ 292 w 292"/>
                <a:gd name="T21" fmla="*/ 246 h 2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" h="246">
                  <a:moveTo>
                    <a:pt x="0" y="246"/>
                  </a:moveTo>
                  <a:lnTo>
                    <a:pt x="64" y="214"/>
                  </a:lnTo>
                  <a:lnTo>
                    <a:pt x="66" y="172"/>
                  </a:lnTo>
                  <a:lnTo>
                    <a:pt x="232" y="106"/>
                  </a:lnTo>
                  <a:lnTo>
                    <a:pt x="232" y="61"/>
                  </a:lnTo>
                  <a:lnTo>
                    <a:pt x="292" y="0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33" name="Rectangle 8"/>
            <p:cNvSpPr>
              <a:spLocks noChangeArrowheads="1"/>
            </p:cNvSpPr>
            <p:nvPr/>
          </p:nvSpPr>
          <p:spPr bwMode="auto">
            <a:xfrm>
              <a:off x="3865563" y="1066800"/>
              <a:ext cx="11064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22534" name="Rectangle 9"/>
            <p:cNvSpPr>
              <a:spLocks noChangeArrowheads="1"/>
            </p:cNvSpPr>
            <p:nvPr/>
          </p:nvSpPr>
          <p:spPr bwMode="auto">
            <a:xfrm>
              <a:off x="5981700" y="1174750"/>
              <a:ext cx="1830388" cy="48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22535" name="Rectangle 10"/>
            <p:cNvSpPr>
              <a:spLocks noChangeArrowheads="1"/>
            </p:cNvSpPr>
            <p:nvPr/>
          </p:nvSpPr>
          <p:spPr bwMode="auto">
            <a:xfrm>
              <a:off x="6538913" y="2749550"/>
              <a:ext cx="102076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22536" name="Rectangle 11"/>
            <p:cNvSpPr>
              <a:spLocks noChangeArrowheads="1"/>
            </p:cNvSpPr>
            <p:nvPr/>
          </p:nvSpPr>
          <p:spPr bwMode="auto">
            <a:xfrm>
              <a:off x="4295775" y="3163888"/>
              <a:ext cx="1020763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22537" name="Rectangle 12"/>
            <p:cNvSpPr>
              <a:spLocks noChangeArrowheads="1"/>
            </p:cNvSpPr>
            <p:nvPr/>
          </p:nvSpPr>
          <p:spPr bwMode="auto">
            <a:xfrm>
              <a:off x="1290638" y="2981325"/>
              <a:ext cx="1039812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22538" name="Rectangle 13"/>
            <p:cNvSpPr>
              <a:spLocks noChangeArrowheads="1"/>
            </p:cNvSpPr>
            <p:nvPr/>
          </p:nvSpPr>
          <p:spPr bwMode="auto">
            <a:xfrm>
              <a:off x="6477000" y="1524000"/>
              <a:ext cx="136366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ja-JP" sz="1400" b="1" i="1"/>
                <a:t>A</a:t>
              </a:r>
              <a:r>
                <a:rPr lang="en-US" altLang="ja-JP" sz="1400" b="1" i="1" baseline="-25000"/>
                <a:t>N</a:t>
              </a:r>
              <a:r>
                <a:rPr lang="en-US" altLang="ja-JP" sz="1400" b="1" i="1"/>
                <a:t>DY/ BRAHMS</a:t>
              </a:r>
              <a:r>
                <a:rPr lang="en-US" altLang="ja-JP" sz="1400" b="1" i="1" u="sng"/>
                <a:t> </a:t>
              </a:r>
              <a:endParaRPr lang="en-US" altLang="ja-JP" sz="2400"/>
            </a:p>
          </p:txBody>
        </p:sp>
        <p:sp>
          <p:nvSpPr>
            <p:cNvPr id="22539" name="Rectangle 14"/>
            <p:cNvSpPr>
              <a:spLocks noChangeArrowheads="1"/>
            </p:cNvSpPr>
            <p:nvPr/>
          </p:nvSpPr>
          <p:spPr bwMode="auto">
            <a:xfrm>
              <a:off x="4056063" y="2716213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ja-JP" sz="1400" b="1" i="1"/>
                <a:t>STAR</a:t>
              </a:r>
              <a:endParaRPr lang="en-US" altLang="ja-JP" sz="2400"/>
            </a:p>
          </p:txBody>
        </p:sp>
        <p:sp>
          <p:nvSpPr>
            <p:cNvPr id="22540" name="Rectangle 15"/>
            <p:cNvSpPr>
              <a:spLocks noChangeArrowheads="1"/>
            </p:cNvSpPr>
            <p:nvPr/>
          </p:nvSpPr>
          <p:spPr bwMode="auto">
            <a:xfrm>
              <a:off x="1957388" y="2405063"/>
              <a:ext cx="7207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ja-JP" sz="1400" b="1" i="1"/>
                <a:t>PHENIX</a:t>
              </a:r>
              <a:endParaRPr lang="en-US" altLang="ja-JP" sz="2400"/>
            </a:p>
          </p:txBody>
        </p:sp>
        <p:sp>
          <p:nvSpPr>
            <p:cNvPr id="22541" name="Rectangle 16"/>
            <p:cNvSpPr>
              <a:spLocks noChangeArrowheads="1"/>
            </p:cNvSpPr>
            <p:nvPr/>
          </p:nvSpPr>
          <p:spPr bwMode="auto">
            <a:xfrm>
              <a:off x="3733800" y="1981200"/>
              <a:ext cx="903288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22542" name="Rectangle 17"/>
            <p:cNvSpPr>
              <a:spLocks noChangeArrowheads="1"/>
            </p:cNvSpPr>
            <p:nvPr/>
          </p:nvSpPr>
          <p:spPr bwMode="auto">
            <a:xfrm>
              <a:off x="3536950" y="4149725"/>
              <a:ext cx="531813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22543" name="Rectangle 18"/>
            <p:cNvSpPr>
              <a:spLocks noChangeArrowheads="1"/>
            </p:cNvSpPr>
            <p:nvPr/>
          </p:nvSpPr>
          <p:spPr bwMode="auto">
            <a:xfrm>
              <a:off x="3702050" y="4249738"/>
              <a:ext cx="392113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ja-JP" sz="1500" b="1"/>
                <a:t>AGS</a:t>
              </a:r>
              <a:endParaRPr lang="en-US" altLang="ja-JP" sz="2400"/>
            </a:p>
          </p:txBody>
        </p:sp>
        <p:sp>
          <p:nvSpPr>
            <p:cNvPr id="22544" name="Rectangle 19"/>
            <p:cNvSpPr>
              <a:spLocks noChangeArrowheads="1"/>
            </p:cNvSpPr>
            <p:nvPr/>
          </p:nvSpPr>
          <p:spPr bwMode="auto">
            <a:xfrm>
              <a:off x="1584325" y="4044950"/>
              <a:ext cx="62865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22545" name="Rectangle 20"/>
            <p:cNvSpPr>
              <a:spLocks noChangeArrowheads="1"/>
            </p:cNvSpPr>
            <p:nvPr/>
          </p:nvSpPr>
          <p:spPr bwMode="auto">
            <a:xfrm>
              <a:off x="2209800" y="3808413"/>
              <a:ext cx="40957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ja-JP" sz="1000" b="1"/>
                <a:t>LINAC</a:t>
              </a:r>
              <a:endParaRPr lang="en-US" altLang="ja-JP" sz="800"/>
            </a:p>
          </p:txBody>
        </p:sp>
        <p:sp>
          <p:nvSpPr>
            <p:cNvPr id="22546" name="Rectangle 21"/>
            <p:cNvSpPr>
              <a:spLocks noChangeArrowheads="1"/>
            </p:cNvSpPr>
            <p:nvPr/>
          </p:nvSpPr>
          <p:spPr bwMode="auto">
            <a:xfrm>
              <a:off x="2819400" y="3886200"/>
              <a:ext cx="493713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ja-JP" sz="800" b="1">
                  <a:solidFill>
                    <a:srgbClr val="000000"/>
                  </a:solidFill>
                </a:rPr>
                <a:t>BOOSTER</a:t>
              </a:r>
              <a:endParaRPr lang="en-US" altLang="ja-JP" sz="800"/>
            </a:p>
          </p:txBody>
        </p:sp>
        <p:sp>
          <p:nvSpPr>
            <p:cNvPr id="22547" name="Rectangle 22"/>
            <p:cNvSpPr>
              <a:spLocks noChangeArrowheads="1"/>
            </p:cNvSpPr>
            <p:nvPr/>
          </p:nvSpPr>
          <p:spPr bwMode="auto">
            <a:xfrm>
              <a:off x="2212975" y="3490913"/>
              <a:ext cx="995363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22548" name="Oval 23"/>
            <p:cNvSpPr>
              <a:spLocks noChangeArrowheads="1"/>
            </p:cNvSpPr>
            <p:nvPr/>
          </p:nvSpPr>
          <p:spPr bwMode="auto">
            <a:xfrm>
              <a:off x="3062288" y="4011613"/>
              <a:ext cx="1658937" cy="74453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22549" name="Arc 24"/>
            <p:cNvSpPr>
              <a:spLocks/>
            </p:cNvSpPr>
            <p:nvPr/>
          </p:nvSpPr>
          <p:spPr bwMode="auto">
            <a:xfrm flipH="1">
              <a:off x="2409825" y="1579563"/>
              <a:ext cx="1897063" cy="711200"/>
            </a:xfrm>
            <a:custGeom>
              <a:avLst/>
              <a:gdLst>
                <a:gd name="T0" fmla="*/ 2147483647 w 15493"/>
                <a:gd name="T1" fmla="*/ 0 h 21120"/>
                <a:gd name="T2" fmla="*/ 2147483647 w 15493"/>
                <a:gd name="T3" fmla="*/ 2147483647 h 21120"/>
                <a:gd name="T4" fmla="*/ 0 w 15493"/>
                <a:gd name="T5" fmla="*/ 2147483647 h 21120"/>
                <a:gd name="T6" fmla="*/ 0 60000 65536"/>
                <a:gd name="T7" fmla="*/ 0 60000 65536"/>
                <a:gd name="T8" fmla="*/ 0 60000 65536"/>
                <a:gd name="T9" fmla="*/ 0 w 15493"/>
                <a:gd name="T10" fmla="*/ 0 h 21120"/>
                <a:gd name="T11" fmla="*/ 15493 w 15493"/>
                <a:gd name="T12" fmla="*/ 21120 h 21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93" h="21120" fill="none" extrusionOk="0">
                  <a:moveTo>
                    <a:pt x="4529" y="0"/>
                  </a:moveTo>
                  <a:cubicBezTo>
                    <a:pt x="8703" y="895"/>
                    <a:pt x="12518" y="3007"/>
                    <a:pt x="15492" y="6069"/>
                  </a:cubicBezTo>
                </a:path>
                <a:path w="15493" h="21120" stroke="0" extrusionOk="0">
                  <a:moveTo>
                    <a:pt x="4529" y="0"/>
                  </a:moveTo>
                  <a:cubicBezTo>
                    <a:pt x="8703" y="895"/>
                    <a:pt x="12518" y="3007"/>
                    <a:pt x="15492" y="6069"/>
                  </a:cubicBezTo>
                  <a:lnTo>
                    <a:pt x="0" y="2112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50" name="Arc 25"/>
            <p:cNvSpPr>
              <a:spLocks/>
            </p:cNvSpPr>
            <p:nvPr/>
          </p:nvSpPr>
          <p:spPr bwMode="auto">
            <a:xfrm flipH="1">
              <a:off x="1600200" y="2000250"/>
              <a:ext cx="2646363" cy="544513"/>
            </a:xfrm>
            <a:custGeom>
              <a:avLst/>
              <a:gdLst>
                <a:gd name="T0" fmla="*/ 2147483647 w 21600"/>
                <a:gd name="T1" fmla="*/ 0 h 16156"/>
                <a:gd name="T2" fmla="*/ 2147483647 w 21600"/>
                <a:gd name="T3" fmla="*/ 2147483647 h 16156"/>
                <a:gd name="T4" fmla="*/ 0 w 21600"/>
                <a:gd name="T5" fmla="*/ 2147483647 h 161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6156"/>
                <a:gd name="T11" fmla="*/ 21600 w 21600"/>
                <a:gd name="T12" fmla="*/ 16156 h 16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6156" fill="none" extrusionOk="0">
                  <a:moveTo>
                    <a:pt x="19847" y="0"/>
                  </a:moveTo>
                  <a:cubicBezTo>
                    <a:pt x="21003" y="2692"/>
                    <a:pt x="21600" y="5591"/>
                    <a:pt x="21600" y="8522"/>
                  </a:cubicBezTo>
                  <a:cubicBezTo>
                    <a:pt x="21600" y="11129"/>
                    <a:pt x="21127" y="13716"/>
                    <a:pt x="20205" y="16155"/>
                  </a:cubicBezTo>
                </a:path>
                <a:path w="21600" h="16156" stroke="0" extrusionOk="0">
                  <a:moveTo>
                    <a:pt x="19847" y="0"/>
                  </a:moveTo>
                  <a:cubicBezTo>
                    <a:pt x="21003" y="2692"/>
                    <a:pt x="21600" y="5591"/>
                    <a:pt x="21600" y="8522"/>
                  </a:cubicBezTo>
                  <a:cubicBezTo>
                    <a:pt x="21600" y="11129"/>
                    <a:pt x="21127" y="13716"/>
                    <a:pt x="20205" y="16155"/>
                  </a:cubicBezTo>
                  <a:lnTo>
                    <a:pt x="0" y="8522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51" name="Arc 26"/>
            <p:cNvSpPr>
              <a:spLocks/>
            </p:cNvSpPr>
            <p:nvPr/>
          </p:nvSpPr>
          <p:spPr bwMode="auto">
            <a:xfrm flipH="1">
              <a:off x="4243388" y="1993900"/>
              <a:ext cx="2646362" cy="538163"/>
            </a:xfrm>
            <a:custGeom>
              <a:avLst/>
              <a:gdLst>
                <a:gd name="T0" fmla="*/ 2147483647 w 21600"/>
                <a:gd name="T1" fmla="*/ 2147483647 h 15969"/>
                <a:gd name="T2" fmla="*/ 2147483647 w 21600"/>
                <a:gd name="T3" fmla="*/ 0 h 15969"/>
                <a:gd name="T4" fmla="*/ 2147483647 w 21600"/>
                <a:gd name="T5" fmla="*/ 2147483647 h 159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969"/>
                <a:gd name="T11" fmla="*/ 21600 w 21600"/>
                <a:gd name="T12" fmla="*/ 15969 h 159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969" fill="none" extrusionOk="0">
                  <a:moveTo>
                    <a:pt x="1306" y="15969"/>
                  </a:moveTo>
                  <a:cubicBezTo>
                    <a:pt x="442" y="13597"/>
                    <a:pt x="0" y="11093"/>
                    <a:pt x="0" y="8570"/>
                  </a:cubicBezTo>
                  <a:cubicBezTo>
                    <a:pt x="0" y="5622"/>
                    <a:pt x="603" y="2705"/>
                    <a:pt x="1772" y="-1"/>
                  </a:cubicBezTo>
                </a:path>
                <a:path w="21600" h="15969" stroke="0" extrusionOk="0">
                  <a:moveTo>
                    <a:pt x="1306" y="15969"/>
                  </a:moveTo>
                  <a:cubicBezTo>
                    <a:pt x="442" y="13597"/>
                    <a:pt x="0" y="11093"/>
                    <a:pt x="0" y="8570"/>
                  </a:cubicBezTo>
                  <a:cubicBezTo>
                    <a:pt x="0" y="5622"/>
                    <a:pt x="603" y="2705"/>
                    <a:pt x="1772" y="-1"/>
                  </a:cubicBezTo>
                  <a:lnTo>
                    <a:pt x="21600" y="857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52" name="Arc 27"/>
            <p:cNvSpPr>
              <a:spLocks/>
            </p:cNvSpPr>
            <p:nvPr/>
          </p:nvSpPr>
          <p:spPr bwMode="auto">
            <a:xfrm flipH="1">
              <a:off x="4381500" y="2178050"/>
              <a:ext cx="1779588" cy="828675"/>
            </a:xfrm>
            <a:custGeom>
              <a:avLst/>
              <a:gdLst>
                <a:gd name="T0" fmla="*/ 2147483647 w 14614"/>
                <a:gd name="T1" fmla="*/ 2147483647 h 21395"/>
                <a:gd name="T2" fmla="*/ 0 w 14614"/>
                <a:gd name="T3" fmla="*/ 2147483647 h 21395"/>
                <a:gd name="T4" fmla="*/ 2147483647 w 14614"/>
                <a:gd name="T5" fmla="*/ 0 h 21395"/>
                <a:gd name="T6" fmla="*/ 0 60000 65536"/>
                <a:gd name="T7" fmla="*/ 0 60000 65536"/>
                <a:gd name="T8" fmla="*/ 0 60000 65536"/>
                <a:gd name="T9" fmla="*/ 0 w 14614"/>
                <a:gd name="T10" fmla="*/ 0 h 21395"/>
                <a:gd name="T11" fmla="*/ 14614 w 14614"/>
                <a:gd name="T12" fmla="*/ 21395 h 213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14" h="21395" fill="none" extrusionOk="0">
                  <a:moveTo>
                    <a:pt x="11645" y="21395"/>
                  </a:moveTo>
                  <a:cubicBezTo>
                    <a:pt x="7296" y="20791"/>
                    <a:pt x="3233" y="18876"/>
                    <a:pt x="0" y="15905"/>
                  </a:cubicBezTo>
                </a:path>
                <a:path w="14614" h="21395" stroke="0" extrusionOk="0">
                  <a:moveTo>
                    <a:pt x="11645" y="21395"/>
                  </a:moveTo>
                  <a:cubicBezTo>
                    <a:pt x="7296" y="20791"/>
                    <a:pt x="3233" y="18876"/>
                    <a:pt x="0" y="15905"/>
                  </a:cubicBezTo>
                  <a:lnTo>
                    <a:pt x="14614" y="0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53" name="Arc 28"/>
            <p:cNvSpPr>
              <a:spLocks/>
            </p:cNvSpPr>
            <p:nvPr/>
          </p:nvSpPr>
          <p:spPr bwMode="auto">
            <a:xfrm flipH="1">
              <a:off x="2387600" y="2368550"/>
              <a:ext cx="1970088" cy="631825"/>
            </a:xfrm>
            <a:custGeom>
              <a:avLst/>
              <a:gdLst>
                <a:gd name="T0" fmla="*/ 2147483647 w 16143"/>
                <a:gd name="T1" fmla="*/ 2147483647 h 21035"/>
                <a:gd name="T2" fmla="*/ 2147483647 w 16143"/>
                <a:gd name="T3" fmla="*/ 2147483647 h 21035"/>
                <a:gd name="T4" fmla="*/ 0 w 16143"/>
                <a:gd name="T5" fmla="*/ 0 h 21035"/>
                <a:gd name="T6" fmla="*/ 0 60000 65536"/>
                <a:gd name="T7" fmla="*/ 0 60000 65536"/>
                <a:gd name="T8" fmla="*/ 0 60000 65536"/>
                <a:gd name="T9" fmla="*/ 0 w 16143"/>
                <a:gd name="T10" fmla="*/ 0 h 21035"/>
                <a:gd name="T11" fmla="*/ 16143 w 16143"/>
                <a:gd name="T12" fmla="*/ 21035 h 210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43" h="21035" fill="none" extrusionOk="0">
                  <a:moveTo>
                    <a:pt x="16143" y="14351"/>
                  </a:moveTo>
                  <a:cubicBezTo>
                    <a:pt x="13178" y="17686"/>
                    <a:pt x="9252" y="20021"/>
                    <a:pt x="4907" y="21035"/>
                  </a:cubicBezTo>
                </a:path>
                <a:path w="16143" h="21035" stroke="0" extrusionOk="0">
                  <a:moveTo>
                    <a:pt x="16143" y="14351"/>
                  </a:moveTo>
                  <a:cubicBezTo>
                    <a:pt x="13178" y="17686"/>
                    <a:pt x="9252" y="20021"/>
                    <a:pt x="4907" y="21035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54" name="Arc 29"/>
            <p:cNvSpPr>
              <a:spLocks/>
            </p:cNvSpPr>
            <p:nvPr/>
          </p:nvSpPr>
          <p:spPr bwMode="auto">
            <a:xfrm flipH="1">
              <a:off x="4237038" y="1585913"/>
              <a:ext cx="1852612" cy="700087"/>
            </a:xfrm>
            <a:custGeom>
              <a:avLst/>
              <a:gdLst>
                <a:gd name="T0" fmla="*/ 0 w 15115"/>
                <a:gd name="T1" fmla="*/ 2147483647 h 21197"/>
                <a:gd name="T2" fmla="*/ 2147483647 w 15115"/>
                <a:gd name="T3" fmla="*/ 0 h 21197"/>
                <a:gd name="T4" fmla="*/ 2147483647 w 15115"/>
                <a:gd name="T5" fmla="*/ 2147483647 h 21197"/>
                <a:gd name="T6" fmla="*/ 0 60000 65536"/>
                <a:gd name="T7" fmla="*/ 0 60000 65536"/>
                <a:gd name="T8" fmla="*/ 0 60000 65536"/>
                <a:gd name="T9" fmla="*/ 0 w 15115"/>
                <a:gd name="T10" fmla="*/ 0 h 21197"/>
                <a:gd name="T11" fmla="*/ 15115 w 15115"/>
                <a:gd name="T12" fmla="*/ 21197 h 211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15" h="21197" fill="none" extrusionOk="0">
                  <a:moveTo>
                    <a:pt x="0" y="5766"/>
                  </a:moveTo>
                  <a:cubicBezTo>
                    <a:pt x="3013" y="2815"/>
                    <a:pt x="6824" y="810"/>
                    <a:pt x="10962" y="-1"/>
                  </a:cubicBezTo>
                </a:path>
                <a:path w="15115" h="21197" stroke="0" extrusionOk="0">
                  <a:moveTo>
                    <a:pt x="0" y="5766"/>
                  </a:moveTo>
                  <a:cubicBezTo>
                    <a:pt x="3013" y="2815"/>
                    <a:pt x="6824" y="810"/>
                    <a:pt x="10962" y="-1"/>
                  </a:cubicBezTo>
                  <a:lnTo>
                    <a:pt x="15115" y="21197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55" name="Arc 30"/>
            <p:cNvSpPr>
              <a:spLocks/>
            </p:cNvSpPr>
            <p:nvPr/>
          </p:nvSpPr>
          <p:spPr bwMode="auto">
            <a:xfrm>
              <a:off x="4249738" y="2312988"/>
              <a:ext cx="2019300" cy="847725"/>
            </a:xfrm>
            <a:custGeom>
              <a:avLst/>
              <a:gdLst>
                <a:gd name="T0" fmla="*/ 2147483647 w 15361"/>
                <a:gd name="T1" fmla="*/ 2147483647 h 21244"/>
                <a:gd name="T2" fmla="*/ 2147483647 w 15361"/>
                <a:gd name="T3" fmla="*/ 2147483647 h 21244"/>
                <a:gd name="T4" fmla="*/ 0 w 15361"/>
                <a:gd name="T5" fmla="*/ 0 h 21244"/>
                <a:gd name="T6" fmla="*/ 0 60000 65536"/>
                <a:gd name="T7" fmla="*/ 0 60000 65536"/>
                <a:gd name="T8" fmla="*/ 0 60000 65536"/>
                <a:gd name="T9" fmla="*/ 0 w 15361"/>
                <a:gd name="T10" fmla="*/ 0 h 21244"/>
                <a:gd name="T11" fmla="*/ 15361 w 15361"/>
                <a:gd name="T12" fmla="*/ 21244 h 212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61" h="21244" fill="none" extrusionOk="0">
                  <a:moveTo>
                    <a:pt x="15361" y="15185"/>
                  </a:moveTo>
                  <a:cubicBezTo>
                    <a:pt x="12253" y="18329"/>
                    <a:pt x="8255" y="20444"/>
                    <a:pt x="3906" y="21243"/>
                  </a:cubicBezTo>
                </a:path>
                <a:path w="15361" h="21244" stroke="0" extrusionOk="0">
                  <a:moveTo>
                    <a:pt x="15361" y="15185"/>
                  </a:moveTo>
                  <a:cubicBezTo>
                    <a:pt x="12253" y="18329"/>
                    <a:pt x="8255" y="20444"/>
                    <a:pt x="3906" y="2124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56" name="Arc 31"/>
            <p:cNvSpPr>
              <a:spLocks/>
            </p:cNvSpPr>
            <p:nvPr/>
          </p:nvSpPr>
          <p:spPr bwMode="auto">
            <a:xfrm>
              <a:off x="2284413" y="2312988"/>
              <a:ext cx="1973262" cy="847725"/>
            </a:xfrm>
            <a:custGeom>
              <a:avLst/>
              <a:gdLst>
                <a:gd name="T0" fmla="*/ 2147483647 w 15013"/>
                <a:gd name="T1" fmla="*/ 2147483647 h 21246"/>
                <a:gd name="T2" fmla="*/ 0 w 15013"/>
                <a:gd name="T3" fmla="*/ 2147483647 h 21246"/>
                <a:gd name="T4" fmla="*/ 2147483647 w 15013"/>
                <a:gd name="T5" fmla="*/ 0 h 21246"/>
                <a:gd name="T6" fmla="*/ 0 60000 65536"/>
                <a:gd name="T7" fmla="*/ 0 60000 65536"/>
                <a:gd name="T8" fmla="*/ 0 60000 65536"/>
                <a:gd name="T9" fmla="*/ 0 w 15013"/>
                <a:gd name="T10" fmla="*/ 0 h 21246"/>
                <a:gd name="T11" fmla="*/ 15013 w 15013"/>
                <a:gd name="T12" fmla="*/ 21246 h 212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013" h="21246" fill="none" extrusionOk="0">
                  <a:moveTo>
                    <a:pt x="11119" y="21246"/>
                  </a:moveTo>
                  <a:cubicBezTo>
                    <a:pt x="6930" y="20478"/>
                    <a:pt x="3062" y="18489"/>
                    <a:pt x="0" y="15529"/>
                  </a:cubicBezTo>
                </a:path>
                <a:path w="15013" h="21246" stroke="0" extrusionOk="0">
                  <a:moveTo>
                    <a:pt x="11119" y="21246"/>
                  </a:moveTo>
                  <a:cubicBezTo>
                    <a:pt x="6930" y="20478"/>
                    <a:pt x="3062" y="18489"/>
                    <a:pt x="0" y="15529"/>
                  </a:cubicBezTo>
                  <a:lnTo>
                    <a:pt x="15013" y="0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57" name="Arc 32"/>
            <p:cNvSpPr>
              <a:spLocks/>
            </p:cNvSpPr>
            <p:nvPr/>
          </p:nvSpPr>
          <p:spPr bwMode="auto">
            <a:xfrm>
              <a:off x="1420813" y="1944688"/>
              <a:ext cx="2838450" cy="704850"/>
            </a:xfrm>
            <a:custGeom>
              <a:avLst/>
              <a:gdLst>
                <a:gd name="T0" fmla="*/ 2147483647 w 21600"/>
                <a:gd name="T1" fmla="*/ 2147483647 h 17626"/>
                <a:gd name="T2" fmla="*/ 2147483647 w 21600"/>
                <a:gd name="T3" fmla="*/ 0 h 17626"/>
                <a:gd name="T4" fmla="*/ 2147483647 w 21600"/>
                <a:gd name="T5" fmla="*/ 2147483647 h 1762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626"/>
                <a:gd name="T11" fmla="*/ 21600 w 21600"/>
                <a:gd name="T12" fmla="*/ 17626 h 176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626" fill="none" extrusionOk="0">
                  <a:moveTo>
                    <a:pt x="1688" y="17626"/>
                  </a:moveTo>
                  <a:cubicBezTo>
                    <a:pt x="574" y="14975"/>
                    <a:pt x="0" y="12128"/>
                    <a:pt x="0" y="9253"/>
                  </a:cubicBezTo>
                  <a:cubicBezTo>
                    <a:pt x="0" y="6052"/>
                    <a:pt x="711" y="2892"/>
                    <a:pt x="2082" y="0"/>
                  </a:cubicBezTo>
                </a:path>
                <a:path w="21600" h="17626" stroke="0" extrusionOk="0">
                  <a:moveTo>
                    <a:pt x="1688" y="17626"/>
                  </a:moveTo>
                  <a:cubicBezTo>
                    <a:pt x="574" y="14975"/>
                    <a:pt x="0" y="12128"/>
                    <a:pt x="0" y="9253"/>
                  </a:cubicBezTo>
                  <a:cubicBezTo>
                    <a:pt x="0" y="6052"/>
                    <a:pt x="711" y="2892"/>
                    <a:pt x="2082" y="0"/>
                  </a:cubicBezTo>
                  <a:lnTo>
                    <a:pt x="21600" y="9253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58" name="Arc 33"/>
            <p:cNvSpPr>
              <a:spLocks/>
            </p:cNvSpPr>
            <p:nvPr/>
          </p:nvSpPr>
          <p:spPr bwMode="auto">
            <a:xfrm>
              <a:off x="2319338" y="1460500"/>
              <a:ext cx="1939925" cy="860425"/>
            </a:xfrm>
            <a:custGeom>
              <a:avLst/>
              <a:gdLst>
                <a:gd name="T0" fmla="*/ 0 w 14768"/>
                <a:gd name="T1" fmla="*/ 2147483647 h 21256"/>
                <a:gd name="T2" fmla="*/ 2147483647 w 14768"/>
                <a:gd name="T3" fmla="*/ 0 h 21256"/>
                <a:gd name="T4" fmla="*/ 2147483647 w 14768"/>
                <a:gd name="T5" fmla="*/ 2147483647 h 21256"/>
                <a:gd name="T6" fmla="*/ 0 60000 65536"/>
                <a:gd name="T7" fmla="*/ 0 60000 65536"/>
                <a:gd name="T8" fmla="*/ 0 60000 65536"/>
                <a:gd name="T9" fmla="*/ 0 w 14768"/>
                <a:gd name="T10" fmla="*/ 0 h 21256"/>
                <a:gd name="T11" fmla="*/ 14768 w 14768"/>
                <a:gd name="T12" fmla="*/ 21256 h 21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68" h="21256" fill="none" extrusionOk="0">
                  <a:moveTo>
                    <a:pt x="0" y="5493"/>
                  </a:moveTo>
                  <a:cubicBezTo>
                    <a:pt x="3037" y="2647"/>
                    <a:pt x="6833" y="739"/>
                    <a:pt x="10929" y="-1"/>
                  </a:cubicBezTo>
                </a:path>
                <a:path w="14768" h="21256" stroke="0" extrusionOk="0">
                  <a:moveTo>
                    <a:pt x="0" y="5493"/>
                  </a:moveTo>
                  <a:cubicBezTo>
                    <a:pt x="3037" y="2647"/>
                    <a:pt x="6833" y="739"/>
                    <a:pt x="10929" y="-1"/>
                  </a:cubicBezTo>
                  <a:lnTo>
                    <a:pt x="14768" y="21256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59" name="Arc 34"/>
            <p:cNvSpPr>
              <a:spLocks/>
            </p:cNvSpPr>
            <p:nvPr/>
          </p:nvSpPr>
          <p:spPr bwMode="auto">
            <a:xfrm>
              <a:off x="4249738" y="1465263"/>
              <a:ext cx="1924050" cy="854075"/>
            </a:xfrm>
            <a:custGeom>
              <a:avLst/>
              <a:gdLst>
                <a:gd name="T0" fmla="*/ 2147483647 w 14647"/>
                <a:gd name="T1" fmla="*/ 0 h 21263"/>
                <a:gd name="T2" fmla="*/ 2147483647 w 14647"/>
                <a:gd name="T3" fmla="*/ 2147483647 h 21263"/>
                <a:gd name="T4" fmla="*/ 0 w 14647"/>
                <a:gd name="T5" fmla="*/ 2147483647 h 21263"/>
                <a:gd name="T6" fmla="*/ 0 60000 65536"/>
                <a:gd name="T7" fmla="*/ 0 60000 65536"/>
                <a:gd name="T8" fmla="*/ 0 60000 65536"/>
                <a:gd name="T9" fmla="*/ 0 w 14647"/>
                <a:gd name="T10" fmla="*/ 0 h 21263"/>
                <a:gd name="T11" fmla="*/ 14647 w 14647"/>
                <a:gd name="T12" fmla="*/ 21263 h 21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47" h="21263" fill="none" extrusionOk="0">
                  <a:moveTo>
                    <a:pt x="3802" y="0"/>
                  </a:moveTo>
                  <a:cubicBezTo>
                    <a:pt x="7857" y="725"/>
                    <a:pt x="11619" y="2594"/>
                    <a:pt x="14647" y="5387"/>
                  </a:cubicBezTo>
                </a:path>
                <a:path w="14647" h="21263" stroke="0" extrusionOk="0">
                  <a:moveTo>
                    <a:pt x="3802" y="0"/>
                  </a:moveTo>
                  <a:cubicBezTo>
                    <a:pt x="7857" y="725"/>
                    <a:pt x="11619" y="2594"/>
                    <a:pt x="14647" y="5387"/>
                  </a:cubicBezTo>
                  <a:lnTo>
                    <a:pt x="0" y="21263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60" name="Arc 35"/>
            <p:cNvSpPr>
              <a:spLocks/>
            </p:cNvSpPr>
            <p:nvPr/>
          </p:nvSpPr>
          <p:spPr bwMode="auto">
            <a:xfrm>
              <a:off x="4249738" y="1930400"/>
              <a:ext cx="2838450" cy="715963"/>
            </a:xfrm>
            <a:custGeom>
              <a:avLst/>
              <a:gdLst>
                <a:gd name="T0" fmla="*/ 2147483647 w 21600"/>
                <a:gd name="T1" fmla="*/ 0 h 17979"/>
                <a:gd name="T2" fmla="*/ 2147483647 w 21600"/>
                <a:gd name="T3" fmla="*/ 2147483647 h 17979"/>
                <a:gd name="T4" fmla="*/ 0 w 21600"/>
                <a:gd name="T5" fmla="*/ 2147483647 h 179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979"/>
                <a:gd name="T11" fmla="*/ 21600 w 21600"/>
                <a:gd name="T12" fmla="*/ 17979 h 179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979" fill="none" extrusionOk="0">
                  <a:moveTo>
                    <a:pt x="19360" y="0"/>
                  </a:moveTo>
                  <a:cubicBezTo>
                    <a:pt x="20833" y="2977"/>
                    <a:pt x="21600" y="6254"/>
                    <a:pt x="21600" y="9577"/>
                  </a:cubicBezTo>
                  <a:cubicBezTo>
                    <a:pt x="21600" y="12463"/>
                    <a:pt x="21021" y="15320"/>
                    <a:pt x="19898" y="17978"/>
                  </a:cubicBezTo>
                </a:path>
                <a:path w="21600" h="17979" stroke="0" extrusionOk="0">
                  <a:moveTo>
                    <a:pt x="19360" y="0"/>
                  </a:moveTo>
                  <a:cubicBezTo>
                    <a:pt x="20833" y="2977"/>
                    <a:pt x="21600" y="6254"/>
                    <a:pt x="21600" y="9577"/>
                  </a:cubicBezTo>
                  <a:cubicBezTo>
                    <a:pt x="21600" y="12463"/>
                    <a:pt x="21021" y="15320"/>
                    <a:pt x="19898" y="17978"/>
                  </a:cubicBezTo>
                  <a:lnTo>
                    <a:pt x="0" y="9577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61" name="Freeform 36"/>
            <p:cNvSpPr>
              <a:spLocks/>
            </p:cNvSpPr>
            <p:nvPr/>
          </p:nvSpPr>
          <p:spPr bwMode="auto">
            <a:xfrm>
              <a:off x="3751263" y="3000375"/>
              <a:ext cx="1014412" cy="157163"/>
            </a:xfrm>
            <a:custGeom>
              <a:avLst/>
              <a:gdLst>
                <a:gd name="T0" fmla="*/ 0 w 639"/>
                <a:gd name="T1" fmla="*/ 0 h 99"/>
                <a:gd name="T2" fmla="*/ 2147483647 w 639"/>
                <a:gd name="T3" fmla="*/ 2147483647 h 99"/>
                <a:gd name="T4" fmla="*/ 2147483647 w 639"/>
                <a:gd name="T5" fmla="*/ 2147483647 h 99"/>
                <a:gd name="T6" fmla="*/ 2147483647 w 639"/>
                <a:gd name="T7" fmla="*/ 2147483647 h 99"/>
                <a:gd name="T8" fmla="*/ 2147483647 w 639"/>
                <a:gd name="T9" fmla="*/ 2147483647 h 99"/>
                <a:gd name="T10" fmla="*/ 2147483647 w 639"/>
                <a:gd name="T11" fmla="*/ 2147483647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9"/>
                <a:gd name="T19" fmla="*/ 0 h 99"/>
                <a:gd name="T20" fmla="*/ 639 w 639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9" h="99">
                  <a:moveTo>
                    <a:pt x="0" y="0"/>
                  </a:moveTo>
                  <a:lnTo>
                    <a:pt x="172" y="18"/>
                  </a:lnTo>
                  <a:lnTo>
                    <a:pt x="220" y="57"/>
                  </a:lnTo>
                  <a:lnTo>
                    <a:pt x="406" y="57"/>
                  </a:lnTo>
                  <a:lnTo>
                    <a:pt x="445" y="95"/>
                  </a:lnTo>
                  <a:lnTo>
                    <a:pt x="639" y="99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62" name="Freeform 37"/>
            <p:cNvSpPr>
              <a:spLocks/>
            </p:cNvSpPr>
            <p:nvPr/>
          </p:nvSpPr>
          <p:spPr bwMode="auto">
            <a:xfrm>
              <a:off x="3743325" y="3005138"/>
              <a:ext cx="1000125" cy="153987"/>
            </a:xfrm>
            <a:custGeom>
              <a:avLst/>
              <a:gdLst>
                <a:gd name="T0" fmla="*/ 0 w 630"/>
                <a:gd name="T1" fmla="*/ 2147483647 h 97"/>
                <a:gd name="T2" fmla="*/ 2147483647 w 630"/>
                <a:gd name="T3" fmla="*/ 2147483647 h 97"/>
                <a:gd name="T4" fmla="*/ 2147483647 w 630"/>
                <a:gd name="T5" fmla="*/ 2147483647 h 97"/>
                <a:gd name="T6" fmla="*/ 2147483647 w 630"/>
                <a:gd name="T7" fmla="*/ 2147483647 h 97"/>
                <a:gd name="T8" fmla="*/ 2147483647 w 630"/>
                <a:gd name="T9" fmla="*/ 2147483647 h 97"/>
                <a:gd name="T10" fmla="*/ 2147483647 w 630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97"/>
                <a:gd name="T20" fmla="*/ 630 w 630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97">
                  <a:moveTo>
                    <a:pt x="0" y="97"/>
                  </a:moveTo>
                  <a:lnTo>
                    <a:pt x="177" y="96"/>
                  </a:lnTo>
                  <a:lnTo>
                    <a:pt x="225" y="51"/>
                  </a:lnTo>
                  <a:lnTo>
                    <a:pt x="408" y="51"/>
                  </a:lnTo>
                  <a:lnTo>
                    <a:pt x="449" y="15"/>
                  </a:lnTo>
                  <a:lnTo>
                    <a:pt x="630" y="0"/>
                  </a:lnTo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63" name="Rectangle 38"/>
            <p:cNvSpPr>
              <a:spLocks noChangeArrowheads="1"/>
            </p:cNvSpPr>
            <p:nvPr/>
          </p:nvSpPr>
          <p:spPr bwMode="auto">
            <a:xfrm>
              <a:off x="4175125" y="3046413"/>
              <a:ext cx="150813" cy="92075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22564" name="Arc 39"/>
            <p:cNvSpPr>
              <a:spLocks/>
            </p:cNvSpPr>
            <p:nvPr/>
          </p:nvSpPr>
          <p:spPr bwMode="auto">
            <a:xfrm>
              <a:off x="3233738" y="3135313"/>
              <a:ext cx="1017587" cy="492125"/>
            </a:xfrm>
            <a:custGeom>
              <a:avLst/>
              <a:gdLst>
                <a:gd name="T0" fmla="*/ 2147483647 w 21600"/>
                <a:gd name="T1" fmla="*/ 0 h 21188"/>
                <a:gd name="T2" fmla="*/ 2147483647 w 21600"/>
                <a:gd name="T3" fmla="*/ 2147483647 h 21188"/>
                <a:gd name="T4" fmla="*/ 0 w 21600"/>
                <a:gd name="T5" fmla="*/ 2147483647 h 211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188"/>
                <a:gd name="T11" fmla="*/ 21600 w 21600"/>
                <a:gd name="T12" fmla="*/ 21188 h 21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188" fill="none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</a:path>
                <a:path w="21600" h="21188" stroke="0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  <a:lnTo>
                    <a:pt x="0" y="21188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65" name="Arc 40"/>
            <p:cNvSpPr>
              <a:spLocks/>
            </p:cNvSpPr>
            <p:nvPr/>
          </p:nvSpPr>
          <p:spPr bwMode="auto">
            <a:xfrm flipH="1">
              <a:off x="4256088" y="3135313"/>
              <a:ext cx="1017587" cy="492125"/>
            </a:xfrm>
            <a:custGeom>
              <a:avLst/>
              <a:gdLst>
                <a:gd name="T0" fmla="*/ 2147483647 w 21600"/>
                <a:gd name="T1" fmla="*/ 0 h 21188"/>
                <a:gd name="T2" fmla="*/ 2147483647 w 21600"/>
                <a:gd name="T3" fmla="*/ 2147483647 h 21188"/>
                <a:gd name="T4" fmla="*/ 0 w 21600"/>
                <a:gd name="T5" fmla="*/ 2147483647 h 211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188"/>
                <a:gd name="T11" fmla="*/ 21600 w 21600"/>
                <a:gd name="T12" fmla="*/ 21188 h 21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188" fill="none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</a:path>
                <a:path w="21600" h="21188" stroke="0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  <a:lnTo>
                    <a:pt x="0" y="21188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66" name="Freeform 41"/>
            <p:cNvSpPr>
              <a:spLocks/>
            </p:cNvSpPr>
            <p:nvPr/>
          </p:nvSpPr>
          <p:spPr bwMode="auto">
            <a:xfrm>
              <a:off x="3746500" y="1460500"/>
              <a:ext cx="1009650" cy="127000"/>
            </a:xfrm>
            <a:custGeom>
              <a:avLst/>
              <a:gdLst>
                <a:gd name="T0" fmla="*/ 0 w 636"/>
                <a:gd name="T1" fmla="*/ 0 h 80"/>
                <a:gd name="T2" fmla="*/ 2147483647 w 636"/>
                <a:gd name="T3" fmla="*/ 2147483647 h 80"/>
                <a:gd name="T4" fmla="*/ 2147483647 w 636"/>
                <a:gd name="T5" fmla="*/ 2147483647 h 80"/>
                <a:gd name="T6" fmla="*/ 2147483647 w 636"/>
                <a:gd name="T7" fmla="*/ 2147483647 h 80"/>
                <a:gd name="T8" fmla="*/ 2147483647 w 636"/>
                <a:gd name="T9" fmla="*/ 2147483647 h 80"/>
                <a:gd name="T10" fmla="*/ 2147483647 w 636"/>
                <a:gd name="T11" fmla="*/ 2147483647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6"/>
                <a:gd name="T19" fmla="*/ 0 h 80"/>
                <a:gd name="T20" fmla="*/ 636 w 636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6" h="80">
                  <a:moveTo>
                    <a:pt x="0" y="0"/>
                  </a:moveTo>
                  <a:lnTo>
                    <a:pt x="172" y="2"/>
                  </a:lnTo>
                  <a:lnTo>
                    <a:pt x="222" y="32"/>
                  </a:lnTo>
                  <a:lnTo>
                    <a:pt x="400" y="30"/>
                  </a:lnTo>
                  <a:lnTo>
                    <a:pt x="446" y="68"/>
                  </a:lnTo>
                  <a:lnTo>
                    <a:pt x="636" y="80"/>
                  </a:lnTo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67" name="Freeform 42"/>
            <p:cNvSpPr>
              <a:spLocks/>
            </p:cNvSpPr>
            <p:nvPr/>
          </p:nvSpPr>
          <p:spPr bwMode="auto">
            <a:xfrm>
              <a:off x="3743325" y="1457325"/>
              <a:ext cx="1012825" cy="127000"/>
            </a:xfrm>
            <a:custGeom>
              <a:avLst/>
              <a:gdLst>
                <a:gd name="T0" fmla="*/ 0 w 638"/>
                <a:gd name="T1" fmla="*/ 2147483647 h 80"/>
                <a:gd name="T2" fmla="*/ 2147483647 w 638"/>
                <a:gd name="T3" fmla="*/ 2147483647 h 80"/>
                <a:gd name="T4" fmla="*/ 2147483647 w 638"/>
                <a:gd name="T5" fmla="*/ 2147483647 h 80"/>
                <a:gd name="T6" fmla="*/ 2147483647 w 638"/>
                <a:gd name="T7" fmla="*/ 2147483647 h 80"/>
                <a:gd name="T8" fmla="*/ 2147483647 w 638"/>
                <a:gd name="T9" fmla="*/ 0 h 80"/>
                <a:gd name="T10" fmla="*/ 2147483647 w 638"/>
                <a:gd name="T11" fmla="*/ 2147483647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8"/>
                <a:gd name="T19" fmla="*/ 0 h 80"/>
                <a:gd name="T20" fmla="*/ 638 w 638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8" h="80">
                  <a:moveTo>
                    <a:pt x="0" y="80"/>
                  </a:moveTo>
                  <a:lnTo>
                    <a:pt x="178" y="74"/>
                  </a:lnTo>
                  <a:lnTo>
                    <a:pt x="222" y="32"/>
                  </a:lnTo>
                  <a:lnTo>
                    <a:pt x="398" y="32"/>
                  </a:lnTo>
                  <a:lnTo>
                    <a:pt x="452" y="0"/>
                  </a:lnTo>
                  <a:lnTo>
                    <a:pt x="638" y="4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68" name="Freeform 43"/>
            <p:cNvSpPr>
              <a:spLocks/>
            </p:cNvSpPr>
            <p:nvPr/>
          </p:nvSpPr>
          <p:spPr bwMode="auto">
            <a:xfrm>
              <a:off x="1644650" y="2651125"/>
              <a:ext cx="746125" cy="152400"/>
            </a:xfrm>
            <a:custGeom>
              <a:avLst/>
              <a:gdLst>
                <a:gd name="T0" fmla="*/ 0 w 470"/>
                <a:gd name="T1" fmla="*/ 0 h 96"/>
                <a:gd name="T2" fmla="*/ 2147483647 w 470"/>
                <a:gd name="T3" fmla="*/ 2147483647 h 96"/>
                <a:gd name="T4" fmla="*/ 2147483647 w 470"/>
                <a:gd name="T5" fmla="*/ 2147483647 h 96"/>
                <a:gd name="T6" fmla="*/ 2147483647 w 470"/>
                <a:gd name="T7" fmla="*/ 2147483647 h 96"/>
                <a:gd name="T8" fmla="*/ 2147483647 w 470"/>
                <a:gd name="T9" fmla="*/ 2147483647 h 96"/>
                <a:gd name="T10" fmla="*/ 2147483647 w 470"/>
                <a:gd name="T11" fmla="*/ 2147483647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0"/>
                <a:gd name="T19" fmla="*/ 0 h 96"/>
                <a:gd name="T20" fmla="*/ 470 w 470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0" h="96">
                  <a:moveTo>
                    <a:pt x="0" y="0"/>
                  </a:moveTo>
                  <a:lnTo>
                    <a:pt x="106" y="54"/>
                  </a:lnTo>
                  <a:lnTo>
                    <a:pt x="152" y="44"/>
                  </a:lnTo>
                  <a:lnTo>
                    <a:pt x="270" y="90"/>
                  </a:lnTo>
                  <a:lnTo>
                    <a:pt x="344" y="68"/>
                  </a:lnTo>
                  <a:lnTo>
                    <a:pt x="470" y="96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69" name="Freeform 44"/>
            <p:cNvSpPr>
              <a:spLocks/>
            </p:cNvSpPr>
            <p:nvPr/>
          </p:nvSpPr>
          <p:spPr bwMode="auto">
            <a:xfrm>
              <a:off x="1768475" y="2543175"/>
              <a:ext cx="523875" cy="393700"/>
            </a:xfrm>
            <a:custGeom>
              <a:avLst/>
              <a:gdLst>
                <a:gd name="T0" fmla="*/ 0 w 330"/>
                <a:gd name="T1" fmla="*/ 0 h 248"/>
                <a:gd name="T2" fmla="*/ 2147483647 w 330"/>
                <a:gd name="T3" fmla="*/ 2147483647 h 248"/>
                <a:gd name="T4" fmla="*/ 2147483647 w 330"/>
                <a:gd name="T5" fmla="*/ 2147483647 h 248"/>
                <a:gd name="T6" fmla="*/ 2147483647 w 330"/>
                <a:gd name="T7" fmla="*/ 2147483647 h 248"/>
                <a:gd name="T8" fmla="*/ 2147483647 w 330"/>
                <a:gd name="T9" fmla="*/ 2147483647 h 248"/>
                <a:gd name="T10" fmla="*/ 2147483647 w 330"/>
                <a:gd name="T11" fmla="*/ 2147483647 h 2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0"/>
                <a:gd name="T19" fmla="*/ 0 h 248"/>
                <a:gd name="T20" fmla="*/ 330 w 330"/>
                <a:gd name="T21" fmla="*/ 248 h 2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0" h="248">
                  <a:moveTo>
                    <a:pt x="0" y="0"/>
                  </a:moveTo>
                  <a:lnTo>
                    <a:pt x="68" y="46"/>
                  </a:lnTo>
                  <a:lnTo>
                    <a:pt x="78" y="110"/>
                  </a:lnTo>
                  <a:lnTo>
                    <a:pt x="192" y="156"/>
                  </a:lnTo>
                  <a:lnTo>
                    <a:pt x="196" y="202"/>
                  </a:lnTo>
                  <a:lnTo>
                    <a:pt x="330" y="248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70" name="Rectangle 45"/>
            <p:cNvSpPr>
              <a:spLocks noChangeArrowheads="1"/>
            </p:cNvSpPr>
            <p:nvPr/>
          </p:nvSpPr>
          <p:spPr bwMode="auto">
            <a:xfrm rot="1511052">
              <a:off x="1911350" y="2698750"/>
              <a:ext cx="150813" cy="92075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22571" name="Freeform 46"/>
            <p:cNvSpPr>
              <a:spLocks/>
            </p:cNvSpPr>
            <p:nvPr/>
          </p:nvSpPr>
          <p:spPr bwMode="auto">
            <a:xfrm>
              <a:off x="1692275" y="1778000"/>
              <a:ext cx="723900" cy="174625"/>
            </a:xfrm>
            <a:custGeom>
              <a:avLst/>
              <a:gdLst>
                <a:gd name="T0" fmla="*/ 0 w 456"/>
                <a:gd name="T1" fmla="*/ 2147483647 h 110"/>
                <a:gd name="T2" fmla="*/ 2147483647 w 456"/>
                <a:gd name="T3" fmla="*/ 2147483647 h 110"/>
                <a:gd name="T4" fmla="*/ 2147483647 w 456"/>
                <a:gd name="T5" fmla="*/ 2147483647 h 110"/>
                <a:gd name="T6" fmla="*/ 2147483647 w 456"/>
                <a:gd name="T7" fmla="*/ 2147483647 h 110"/>
                <a:gd name="T8" fmla="*/ 2147483647 w 456"/>
                <a:gd name="T9" fmla="*/ 2147483647 h 110"/>
                <a:gd name="T10" fmla="*/ 2147483647 w 456"/>
                <a:gd name="T11" fmla="*/ 0 h 1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6"/>
                <a:gd name="T19" fmla="*/ 0 h 110"/>
                <a:gd name="T20" fmla="*/ 456 w 456"/>
                <a:gd name="T21" fmla="*/ 110 h 1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6" h="110">
                  <a:moveTo>
                    <a:pt x="0" y="110"/>
                  </a:moveTo>
                  <a:lnTo>
                    <a:pt x="80" y="70"/>
                  </a:lnTo>
                  <a:lnTo>
                    <a:pt x="136" y="68"/>
                  </a:lnTo>
                  <a:lnTo>
                    <a:pt x="296" y="2"/>
                  </a:lnTo>
                  <a:lnTo>
                    <a:pt x="348" y="22"/>
                  </a:lnTo>
                  <a:lnTo>
                    <a:pt x="456" y="0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72" name="Freeform 47"/>
            <p:cNvSpPr>
              <a:spLocks/>
            </p:cNvSpPr>
            <p:nvPr/>
          </p:nvSpPr>
          <p:spPr bwMode="auto">
            <a:xfrm>
              <a:off x="1812925" y="1679575"/>
              <a:ext cx="511175" cy="323850"/>
            </a:xfrm>
            <a:custGeom>
              <a:avLst/>
              <a:gdLst>
                <a:gd name="T0" fmla="*/ 0 w 322"/>
                <a:gd name="T1" fmla="*/ 2147483647 h 204"/>
                <a:gd name="T2" fmla="*/ 2147483647 w 322"/>
                <a:gd name="T3" fmla="*/ 2147483647 h 204"/>
                <a:gd name="T4" fmla="*/ 2147483647 w 322"/>
                <a:gd name="T5" fmla="*/ 2147483647 h 204"/>
                <a:gd name="T6" fmla="*/ 2147483647 w 322"/>
                <a:gd name="T7" fmla="*/ 2147483647 h 204"/>
                <a:gd name="T8" fmla="*/ 2147483647 w 322"/>
                <a:gd name="T9" fmla="*/ 2147483647 h 204"/>
                <a:gd name="T10" fmla="*/ 2147483647 w 322"/>
                <a:gd name="T11" fmla="*/ 0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2"/>
                <a:gd name="T19" fmla="*/ 0 h 204"/>
                <a:gd name="T20" fmla="*/ 322 w 322"/>
                <a:gd name="T21" fmla="*/ 204 h 2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2" h="204">
                  <a:moveTo>
                    <a:pt x="0" y="204"/>
                  </a:moveTo>
                  <a:lnTo>
                    <a:pt x="58" y="164"/>
                  </a:lnTo>
                  <a:lnTo>
                    <a:pt x="58" y="130"/>
                  </a:lnTo>
                  <a:lnTo>
                    <a:pt x="218" y="66"/>
                  </a:lnTo>
                  <a:lnTo>
                    <a:pt x="222" y="30"/>
                  </a:lnTo>
                  <a:lnTo>
                    <a:pt x="322" y="0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73" name="Rectangle 48"/>
            <p:cNvSpPr>
              <a:spLocks noChangeArrowheads="1"/>
            </p:cNvSpPr>
            <p:nvPr/>
          </p:nvSpPr>
          <p:spPr bwMode="auto">
            <a:xfrm rot="-1277282">
              <a:off x="1971675" y="1781175"/>
              <a:ext cx="150813" cy="92075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22574" name="Freeform 49"/>
            <p:cNvSpPr>
              <a:spLocks/>
            </p:cNvSpPr>
            <p:nvPr/>
          </p:nvSpPr>
          <p:spPr bwMode="auto">
            <a:xfrm>
              <a:off x="6175375" y="1681163"/>
              <a:ext cx="501650" cy="312737"/>
            </a:xfrm>
            <a:custGeom>
              <a:avLst/>
              <a:gdLst>
                <a:gd name="T0" fmla="*/ 0 w 316"/>
                <a:gd name="T1" fmla="*/ 0 h 197"/>
                <a:gd name="T2" fmla="*/ 2147483647 w 316"/>
                <a:gd name="T3" fmla="*/ 2147483647 h 197"/>
                <a:gd name="T4" fmla="*/ 2147483647 w 316"/>
                <a:gd name="T5" fmla="*/ 2147483647 h 197"/>
                <a:gd name="T6" fmla="*/ 2147483647 w 316"/>
                <a:gd name="T7" fmla="*/ 2147483647 h 197"/>
                <a:gd name="T8" fmla="*/ 2147483647 w 316"/>
                <a:gd name="T9" fmla="*/ 2147483647 h 197"/>
                <a:gd name="T10" fmla="*/ 2147483647 w 316"/>
                <a:gd name="T11" fmla="*/ 2147483647 h 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6"/>
                <a:gd name="T19" fmla="*/ 0 h 197"/>
                <a:gd name="T20" fmla="*/ 316 w 316"/>
                <a:gd name="T21" fmla="*/ 197 h 1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6" h="197">
                  <a:moveTo>
                    <a:pt x="0" y="0"/>
                  </a:moveTo>
                  <a:lnTo>
                    <a:pt x="75" y="24"/>
                  </a:lnTo>
                  <a:lnTo>
                    <a:pt x="87" y="57"/>
                  </a:lnTo>
                  <a:lnTo>
                    <a:pt x="264" y="125"/>
                  </a:lnTo>
                  <a:lnTo>
                    <a:pt x="262" y="164"/>
                  </a:lnTo>
                  <a:lnTo>
                    <a:pt x="316" y="197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75" name="Freeform 50"/>
            <p:cNvSpPr>
              <a:spLocks/>
            </p:cNvSpPr>
            <p:nvPr/>
          </p:nvSpPr>
          <p:spPr bwMode="auto">
            <a:xfrm>
              <a:off x="6156325" y="2646363"/>
              <a:ext cx="711200" cy="158750"/>
            </a:xfrm>
            <a:custGeom>
              <a:avLst/>
              <a:gdLst>
                <a:gd name="T0" fmla="*/ 0 w 448"/>
                <a:gd name="T1" fmla="*/ 2147483647 h 99"/>
                <a:gd name="T2" fmla="*/ 2147483647 w 448"/>
                <a:gd name="T3" fmla="*/ 2147483647 h 99"/>
                <a:gd name="T4" fmla="*/ 2147483647 w 448"/>
                <a:gd name="T5" fmla="*/ 2147483647 h 99"/>
                <a:gd name="T6" fmla="*/ 2147483647 w 448"/>
                <a:gd name="T7" fmla="*/ 2147483647 h 99"/>
                <a:gd name="T8" fmla="*/ 2147483647 w 448"/>
                <a:gd name="T9" fmla="*/ 2147483647 h 99"/>
                <a:gd name="T10" fmla="*/ 2147483647 w 448"/>
                <a:gd name="T11" fmla="*/ 0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8"/>
                <a:gd name="T19" fmla="*/ 0 h 99"/>
                <a:gd name="T20" fmla="*/ 448 w 448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8" h="99">
                  <a:moveTo>
                    <a:pt x="0" y="91"/>
                  </a:moveTo>
                  <a:lnTo>
                    <a:pt x="93" y="72"/>
                  </a:lnTo>
                  <a:lnTo>
                    <a:pt x="141" y="99"/>
                  </a:lnTo>
                  <a:lnTo>
                    <a:pt x="304" y="33"/>
                  </a:lnTo>
                  <a:lnTo>
                    <a:pt x="354" y="51"/>
                  </a:lnTo>
                  <a:lnTo>
                    <a:pt x="448" y="0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76" name="Freeform 51"/>
            <p:cNvSpPr>
              <a:spLocks/>
            </p:cNvSpPr>
            <p:nvPr/>
          </p:nvSpPr>
          <p:spPr bwMode="auto">
            <a:xfrm>
              <a:off x="6084888" y="1774825"/>
              <a:ext cx="712787" cy="160338"/>
            </a:xfrm>
            <a:custGeom>
              <a:avLst/>
              <a:gdLst>
                <a:gd name="T0" fmla="*/ 0 w 450"/>
                <a:gd name="T1" fmla="*/ 0 h 96"/>
                <a:gd name="T2" fmla="*/ 2147483647 w 450"/>
                <a:gd name="T3" fmla="*/ 2147483647 h 96"/>
                <a:gd name="T4" fmla="*/ 2147483647 w 450"/>
                <a:gd name="T5" fmla="*/ 0 h 96"/>
                <a:gd name="T6" fmla="*/ 2147483647 w 450"/>
                <a:gd name="T7" fmla="*/ 2147483647 h 96"/>
                <a:gd name="T8" fmla="*/ 2147483647 w 450"/>
                <a:gd name="T9" fmla="*/ 2147483647 h 96"/>
                <a:gd name="T10" fmla="*/ 2147483647 w 450"/>
                <a:gd name="T11" fmla="*/ 2147483647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0"/>
                <a:gd name="T19" fmla="*/ 0 h 96"/>
                <a:gd name="T20" fmla="*/ 450 w 450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0" h="96">
                  <a:moveTo>
                    <a:pt x="0" y="0"/>
                  </a:moveTo>
                  <a:lnTo>
                    <a:pt x="84" y="19"/>
                  </a:lnTo>
                  <a:lnTo>
                    <a:pt x="147" y="0"/>
                  </a:lnTo>
                  <a:lnTo>
                    <a:pt x="319" y="66"/>
                  </a:lnTo>
                  <a:lnTo>
                    <a:pt x="379" y="57"/>
                  </a:lnTo>
                  <a:lnTo>
                    <a:pt x="450" y="96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77" name="Rectangle 52"/>
            <p:cNvSpPr>
              <a:spLocks noChangeArrowheads="1"/>
            </p:cNvSpPr>
            <p:nvPr/>
          </p:nvSpPr>
          <p:spPr bwMode="auto">
            <a:xfrm rot="1511052">
              <a:off x="6383338" y="1779588"/>
              <a:ext cx="150812" cy="92075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22578" name="Oval 53"/>
            <p:cNvSpPr>
              <a:spLocks noChangeArrowheads="1"/>
            </p:cNvSpPr>
            <p:nvPr/>
          </p:nvSpPr>
          <p:spPr bwMode="auto">
            <a:xfrm rot="93880">
              <a:off x="4459288" y="3089275"/>
              <a:ext cx="228600" cy="12700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79" name="AutoShape 54"/>
            <p:cNvSpPr>
              <a:spLocks noChangeArrowheads="1"/>
            </p:cNvSpPr>
            <p:nvPr/>
          </p:nvSpPr>
          <p:spPr bwMode="auto">
            <a:xfrm rot="245893">
              <a:off x="4516438" y="3106738"/>
              <a:ext cx="131762" cy="92075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80" name="Oval 55"/>
            <p:cNvSpPr>
              <a:spLocks noChangeArrowheads="1"/>
            </p:cNvSpPr>
            <p:nvPr/>
          </p:nvSpPr>
          <p:spPr bwMode="auto">
            <a:xfrm rot="-205518">
              <a:off x="4451350" y="2947988"/>
              <a:ext cx="228600" cy="12700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81" name="AutoShape 56"/>
            <p:cNvSpPr>
              <a:spLocks noChangeArrowheads="1"/>
            </p:cNvSpPr>
            <p:nvPr/>
          </p:nvSpPr>
          <p:spPr bwMode="auto">
            <a:xfrm rot="-53504">
              <a:off x="4508500" y="2959100"/>
              <a:ext cx="131763" cy="92075"/>
            </a:xfrm>
            <a:prstGeom prst="curvedDownArrow">
              <a:avLst>
                <a:gd name="adj1" fmla="val 28621"/>
                <a:gd name="adj2" fmla="val 57242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82" name="Oval 57"/>
            <p:cNvSpPr>
              <a:spLocks noChangeArrowheads="1"/>
            </p:cNvSpPr>
            <p:nvPr/>
          </p:nvSpPr>
          <p:spPr bwMode="auto">
            <a:xfrm rot="-205518">
              <a:off x="3802063" y="3086100"/>
              <a:ext cx="228600" cy="12700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83" name="AutoShape 58"/>
            <p:cNvSpPr>
              <a:spLocks noChangeArrowheads="1"/>
            </p:cNvSpPr>
            <p:nvPr/>
          </p:nvSpPr>
          <p:spPr bwMode="auto">
            <a:xfrm rot="-53504">
              <a:off x="3859213" y="3097213"/>
              <a:ext cx="131762" cy="92075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84" name="Oval 59"/>
            <p:cNvSpPr>
              <a:spLocks noChangeArrowheads="1"/>
            </p:cNvSpPr>
            <p:nvPr/>
          </p:nvSpPr>
          <p:spPr bwMode="auto">
            <a:xfrm rot="93880">
              <a:off x="3795713" y="2944813"/>
              <a:ext cx="228600" cy="12700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85" name="AutoShape 60"/>
            <p:cNvSpPr>
              <a:spLocks noChangeArrowheads="1"/>
            </p:cNvSpPr>
            <p:nvPr/>
          </p:nvSpPr>
          <p:spPr bwMode="auto">
            <a:xfrm rot="245893">
              <a:off x="3852863" y="2962275"/>
              <a:ext cx="131762" cy="92075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86" name="Oval 61"/>
            <p:cNvSpPr>
              <a:spLocks noChangeArrowheads="1"/>
            </p:cNvSpPr>
            <p:nvPr/>
          </p:nvSpPr>
          <p:spPr bwMode="auto">
            <a:xfrm rot="814006">
              <a:off x="2219325" y="2730500"/>
              <a:ext cx="228600" cy="12700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87" name="AutoShape 62"/>
            <p:cNvSpPr>
              <a:spLocks noChangeArrowheads="1"/>
            </p:cNvSpPr>
            <p:nvPr/>
          </p:nvSpPr>
          <p:spPr bwMode="auto">
            <a:xfrm rot="966021">
              <a:off x="2274888" y="2749550"/>
              <a:ext cx="131762" cy="92075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88" name="Oval 63"/>
            <p:cNvSpPr>
              <a:spLocks noChangeArrowheads="1"/>
            </p:cNvSpPr>
            <p:nvPr/>
          </p:nvSpPr>
          <p:spPr bwMode="auto">
            <a:xfrm rot="1050912">
              <a:off x="2105025" y="2847975"/>
              <a:ext cx="228600" cy="12700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89" name="AutoShape 64"/>
            <p:cNvSpPr>
              <a:spLocks noChangeArrowheads="1"/>
            </p:cNvSpPr>
            <p:nvPr/>
          </p:nvSpPr>
          <p:spPr bwMode="auto">
            <a:xfrm rot="1202926">
              <a:off x="2163763" y="2862263"/>
              <a:ext cx="131762" cy="92075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90" name="Oval 65"/>
            <p:cNvSpPr>
              <a:spLocks noChangeArrowheads="1"/>
            </p:cNvSpPr>
            <p:nvPr/>
          </p:nvSpPr>
          <p:spPr bwMode="auto">
            <a:xfrm rot="1911330">
              <a:off x="1655763" y="2473325"/>
              <a:ext cx="228600" cy="12700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91" name="AutoShape 66"/>
            <p:cNvSpPr>
              <a:spLocks noChangeArrowheads="1"/>
            </p:cNvSpPr>
            <p:nvPr/>
          </p:nvSpPr>
          <p:spPr bwMode="auto">
            <a:xfrm rot="2063342">
              <a:off x="1714500" y="2490788"/>
              <a:ext cx="131763" cy="92075"/>
            </a:xfrm>
            <a:prstGeom prst="curvedDownArrow">
              <a:avLst>
                <a:gd name="adj1" fmla="val 28621"/>
                <a:gd name="adj2" fmla="val 57242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92" name="Oval 67"/>
            <p:cNvSpPr>
              <a:spLocks noChangeArrowheads="1"/>
            </p:cNvSpPr>
            <p:nvPr/>
          </p:nvSpPr>
          <p:spPr bwMode="auto">
            <a:xfrm rot="1594986">
              <a:off x="1555750" y="2584450"/>
              <a:ext cx="228600" cy="12700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93" name="AutoShape 68"/>
            <p:cNvSpPr>
              <a:spLocks noChangeArrowheads="1"/>
            </p:cNvSpPr>
            <p:nvPr/>
          </p:nvSpPr>
          <p:spPr bwMode="auto">
            <a:xfrm rot="1746998">
              <a:off x="1611313" y="2605088"/>
              <a:ext cx="131762" cy="92075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94" name="Oval 69"/>
            <p:cNvSpPr>
              <a:spLocks noChangeArrowheads="1"/>
            </p:cNvSpPr>
            <p:nvPr/>
          </p:nvSpPr>
          <p:spPr bwMode="auto">
            <a:xfrm rot="-2650724">
              <a:off x="1441450" y="1985963"/>
              <a:ext cx="228600" cy="12700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95" name="AutoShape 70"/>
            <p:cNvSpPr>
              <a:spLocks noChangeArrowheads="1"/>
            </p:cNvSpPr>
            <p:nvPr/>
          </p:nvSpPr>
          <p:spPr bwMode="auto">
            <a:xfrm rot="-2498712">
              <a:off x="1495425" y="1995488"/>
              <a:ext cx="131763" cy="92075"/>
            </a:xfrm>
            <a:prstGeom prst="curvedDownArrow">
              <a:avLst>
                <a:gd name="adj1" fmla="val 28621"/>
                <a:gd name="adj2" fmla="val 57242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96" name="Oval 71"/>
            <p:cNvSpPr>
              <a:spLocks noChangeArrowheads="1"/>
            </p:cNvSpPr>
            <p:nvPr/>
          </p:nvSpPr>
          <p:spPr bwMode="auto">
            <a:xfrm rot="-2719334">
              <a:off x="1593850" y="2033588"/>
              <a:ext cx="228600" cy="12700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97" name="AutoShape 72"/>
            <p:cNvSpPr>
              <a:spLocks noChangeArrowheads="1"/>
            </p:cNvSpPr>
            <p:nvPr/>
          </p:nvSpPr>
          <p:spPr bwMode="auto">
            <a:xfrm rot="-2567322">
              <a:off x="1643063" y="2039938"/>
              <a:ext cx="131762" cy="92075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98" name="Oval 73"/>
            <p:cNvSpPr>
              <a:spLocks noChangeArrowheads="1"/>
            </p:cNvSpPr>
            <p:nvPr/>
          </p:nvSpPr>
          <p:spPr bwMode="auto">
            <a:xfrm rot="-2875454">
              <a:off x="6865938" y="2468563"/>
              <a:ext cx="228600" cy="12700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99" name="AutoShape 74"/>
            <p:cNvSpPr>
              <a:spLocks noChangeArrowheads="1"/>
            </p:cNvSpPr>
            <p:nvPr/>
          </p:nvSpPr>
          <p:spPr bwMode="auto">
            <a:xfrm rot="-2723441">
              <a:off x="6915945" y="2472531"/>
              <a:ext cx="131762" cy="92075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600" name="Oval 75"/>
            <p:cNvSpPr>
              <a:spLocks noChangeArrowheads="1"/>
            </p:cNvSpPr>
            <p:nvPr/>
          </p:nvSpPr>
          <p:spPr bwMode="auto">
            <a:xfrm rot="-2682010">
              <a:off x="6670675" y="2409825"/>
              <a:ext cx="228600" cy="12700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601" name="AutoShape 76"/>
            <p:cNvSpPr>
              <a:spLocks noChangeArrowheads="1"/>
            </p:cNvSpPr>
            <p:nvPr/>
          </p:nvSpPr>
          <p:spPr bwMode="auto">
            <a:xfrm rot="-2529997">
              <a:off x="6724650" y="2419350"/>
              <a:ext cx="131763" cy="92075"/>
            </a:xfrm>
            <a:prstGeom prst="curvedDownArrow">
              <a:avLst>
                <a:gd name="adj1" fmla="val 28621"/>
                <a:gd name="adj2" fmla="val 57242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602" name="Freeform 77"/>
            <p:cNvSpPr>
              <a:spLocks/>
            </p:cNvSpPr>
            <p:nvPr/>
          </p:nvSpPr>
          <p:spPr bwMode="auto">
            <a:xfrm>
              <a:off x="2514600" y="4110038"/>
              <a:ext cx="280988" cy="141287"/>
            </a:xfrm>
            <a:custGeom>
              <a:avLst/>
              <a:gdLst>
                <a:gd name="T0" fmla="*/ 2147483647 w 177"/>
                <a:gd name="T1" fmla="*/ 0 h 89"/>
                <a:gd name="T2" fmla="*/ 2147483647 w 177"/>
                <a:gd name="T3" fmla="*/ 2147483647 h 89"/>
                <a:gd name="T4" fmla="*/ 2147483647 w 177"/>
                <a:gd name="T5" fmla="*/ 2147483647 h 89"/>
                <a:gd name="T6" fmla="*/ 0 w 177"/>
                <a:gd name="T7" fmla="*/ 2147483647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7"/>
                <a:gd name="T13" fmla="*/ 0 h 89"/>
                <a:gd name="T14" fmla="*/ 177 w 177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7" h="89">
                  <a:moveTo>
                    <a:pt x="177" y="0"/>
                  </a:moveTo>
                  <a:lnTo>
                    <a:pt x="138" y="44"/>
                  </a:lnTo>
                  <a:lnTo>
                    <a:pt x="155" y="89"/>
                  </a:lnTo>
                  <a:lnTo>
                    <a:pt x="0" y="36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603" name="Line 78"/>
            <p:cNvSpPr>
              <a:spLocks noChangeShapeType="1"/>
            </p:cNvSpPr>
            <p:nvPr/>
          </p:nvSpPr>
          <p:spPr bwMode="auto">
            <a:xfrm>
              <a:off x="1701800" y="3886200"/>
              <a:ext cx="200025" cy="635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4" name="Freeform 79"/>
            <p:cNvSpPr>
              <a:spLocks/>
            </p:cNvSpPr>
            <p:nvPr/>
          </p:nvSpPr>
          <p:spPr bwMode="auto">
            <a:xfrm>
              <a:off x="1646238" y="3927475"/>
              <a:ext cx="163512" cy="144463"/>
            </a:xfrm>
            <a:custGeom>
              <a:avLst/>
              <a:gdLst>
                <a:gd name="T0" fmla="*/ 0 w 103"/>
                <a:gd name="T1" fmla="*/ 2147483647 h 91"/>
                <a:gd name="T2" fmla="*/ 2147483647 w 103"/>
                <a:gd name="T3" fmla="*/ 2147483647 h 91"/>
                <a:gd name="T4" fmla="*/ 2147483647 w 103"/>
                <a:gd name="T5" fmla="*/ 0 h 91"/>
                <a:gd name="T6" fmla="*/ 0 60000 65536"/>
                <a:gd name="T7" fmla="*/ 0 60000 65536"/>
                <a:gd name="T8" fmla="*/ 0 60000 65536"/>
                <a:gd name="T9" fmla="*/ 0 w 103"/>
                <a:gd name="T10" fmla="*/ 0 h 91"/>
                <a:gd name="T11" fmla="*/ 103 w 103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" h="91">
                  <a:moveTo>
                    <a:pt x="0" y="67"/>
                  </a:moveTo>
                  <a:lnTo>
                    <a:pt x="73" y="91"/>
                  </a:lnTo>
                  <a:lnTo>
                    <a:pt x="103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605" name="Freeform 80"/>
            <p:cNvSpPr>
              <a:spLocks/>
            </p:cNvSpPr>
            <p:nvPr/>
          </p:nvSpPr>
          <p:spPr bwMode="auto">
            <a:xfrm>
              <a:off x="3067050" y="4067175"/>
              <a:ext cx="80963" cy="266700"/>
            </a:xfrm>
            <a:custGeom>
              <a:avLst/>
              <a:gdLst>
                <a:gd name="T0" fmla="*/ 2147483647 w 54"/>
                <a:gd name="T1" fmla="*/ 0 h 168"/>
                <a:gd name="T2" fmla="*/ 2147483647 w 54"/>
                <a:gd name="T3" fmla="*/ 2147483647 h 168"/>
                <a:gd name="T4" fmla="*/ 0 w 54"/>
                <a:gd name="T5" fmla="*/ 2147483647 h 168"/>
                <a:gd name="T6" fmla="*/ 0 60000 65536"/>
                <a:gd name="T7" fmla="*/ 0 60000 65536"/>
                <a:gd name="T8" fmla="*/ 0 60000 65536"/>
                <a:gd name="T9" fmla="*/ 0 w 54"/>
                <a:gd name="T10" fmla="*/ 0 h 168"/>
                <a:gd name="T11" fmla="*/ 54 w 54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68">
                  <a:moveTo>
                    <a:pt x="9" y="0"/>
                  </a:moveTo>
                  <a:lnTo>
                    <a:pt x="54" y="54"/>
                  </a:lnTo>
                  <a:lnTo>
                    <a:pt x="0" y="16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606" name="Oval 81"/>
            <p:cNvSpPr>
              <a:spLocks noChangeArrowheads="1"/>
            </p:cNvSpPr>
            <p:nvPr/>
          </p:nvSpPr>
          <p:spPr bwMode="auto">
            <a:xfrm>
              <a:off x="2795588" y="4043363"/>
              <a:ext cx="322262" cy="17145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22607" name="Freeform 82"/>
            <p:cNvSpPr>
              <a:spLocks/>
            </p:cNvSpPr>
            <p:nvPr/>
          </p:nvSpPr>
          <p:spPr bwMode="auto">
            <a:xfrm>
              <a:off x="4252913" y="3614738"/>
              <a:ext cx="385762" cy="600075"/>
            </a:xfrm>
            <a:custGeom>
              <a:avLst/>
              <a:gdLst>
                <a:gd name="T0" fmla="*/ 2147483647 w 243"/>
                <a:gd name="T1" fmla="*/ 2147483647 h 378"/>
                <a:gd name="T2" fmla="*/ 2147483647 w 243"/>
                <a:gd name="T3" fmla="*/ 2147483647 h 378"/>
                <a:gd name="T4" fmla="*/ 2147483647 w 243"/>
                <a:gd name="T5" fmla="*/ 2147483647 h 378"/>
                <a:gd name="T6" fmla="*/ 0 w 243"/>
                <a:gd name="T7" fmla="*/ 0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3"/>
                <a:gd name="T13" fmla="*/ 0 h 378"/>
                <a:gd name="T14" fmla="*/ 243 w 243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3" h="378">
                  <a:moveTo>
                    <a:pt x="243" y="378"/>
                  </a:moveTo>
                  <a:lnTo>
                    <a:pt x="90" y="252"/>
                  </a:lnTo>
                  <a:lnTo>
                    <a:pt x="42" y="18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608" name="Rectangle 83"/>
            <p:cNvSpPr>
              <a:spLocks noChangeArrowheads="1"/>
            </p:cNvSpPr>
            <p:nvPr/>
          </p:nvSpPr>
          <p:spPr bwMode="auto">
            <a:xfrm rot="1147844">
              <a:off x="1470025" y="3951288"/>
              <a:ext cx="180975" cy="1095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609" name="Rectangle 84"/>
            <p:cNvSpPr>
              <a:spLocks noChangeArrowheads="1"/>
            </p:cNvSpPr>
            <p:nvPr/>
          </p:nvSpPr>
          <p:spPr bwMode="auto">
            <a:xfrm rot="1147844">
              <a:off x="1524000" y="3802063"/>
              <a:ext cx="180975" cy="1095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610" name="Rectangle 85"/>
            <p:cNvSpPr>
              <a:spLocks noChangeArrowheads="1"/>
            </p:cNvSpPr>
            <p:nvPr/>
          </p:nvSpPr>
          <p:spPr bwMode="auto">
            <a:xfrm rot="1147844">
              <a:off x="1881188" y="4010025"/>
              <a:ext cx="679450" cy="1095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611" name="Rectangle 86"/>
            <p:cNvSpPr>
              <a:spLocks noChangeArrowheads="1"/>
            </p:cNvSpPr>
            <p:nvPr/>
          </p:nvSpPr>
          <p:spPr bwMode="auto">
            <a:xfrm>
              <a:off x="381000" y="3598863"/>
              <a:ext cx="10604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ja-JP" sz="1400"/>
                <a:t>Pol. H</a:t>
              </a:r>
              <a:r>
                <a:rPr lang="en-US" altLang="ja-JP" sz="2400" baseline="30000"/>
                <a:t>-</a:t>
              </a:r>
              <a:r>
                <a:rPr lang="en-US" altLang="ja-JP" sz="1400"/>
                <a:t> Source</a:t>
              </a:r>
            </a:p>
          </p:txBody>
        </p:sp>
        <p:sp>
          <p:nvSpPr>
            <p:cNvPr id="22612" name="Text Box 87"/>
            <p:cNvSpPr txBox="1">
              <a:spLocks noChangeArrowheads="1"/>
            </p:cNvSpPr>
            <p:nvPr/>
          </p:nvSpPr>
          <p:spPr bwMode="auto">
            <a:xfrm>
              <a:off x="936625" y="3011488"/>
              <a:ext cx="2054225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ja-JP" sz="1400"/>
                <a:t>Spin Rotators</a:t>
              </a:r>
            </a:p>
            <a:p>
              <a:pPr algn="ctr"/>
              <a:r>
                <a:rPr lang="en-US" altLang="ja-JP" sz="1400"/>
                <a:t>(longitudinal polarization)</a:t>
              </a:r>
            </a:p>
          </p:txBody>
        </p:sp>
        <p:sp>
          <p:nvSpPr>
            <p:cNvPr id="22613" name="Text Box 88"/>
            <p:cNvSpPr txBox="1">
              <a:spLocks noChangeArrowheads="1"/>
            </p:cNvSpPr>
            <p:nvPr/>
          </p:nvSpPr>
          <p:spPr bwMode="auto">
            <a:xfrm>
              <a:off x="4889500" y="2114550"/>
              <a:ext cx="13255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ja-JP" sz="1400"/>
                <a:t>Siberian Snakes</a:t>
              </a:r>
            </a:p>
          </p:txBody>
        </p:sp>
        <p:sp>
          <p:nvSpPr>
            <p:cNvPr id="22614" name="Line 89"/>
            <p:cNvSpPr>
              <a:spLocks noChangeShapeType="1"/>
            </p:cNvSpPr>
            <p:nvPr/>
          </p:nvSpPr>
          <p:spPr bwMode="auto">
            <a:xfrm flipH="1" flipV="1">
              <a:off x="1743075" y="2781300"/>
              <a:ext cx="85725" cy="266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5" name="Line 90"/>
            <p:cNvSpPr>
              <a:spLocks noChangeShapeType="1"/>
            </p:cNvSpPr>
            <p:nvPr/>
          </p:nvSpPr>
          <p:spPr bwMode="auto">
            <a:xfrm flipV="1">
              <a:off x="1981200" y="2971800"/>
              <a:ext cx="1143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6" name="Oval 91"/>
            <p:cNvSpPr>
              <a:spLocks noChangeArrowheads="1"/>
            </p:cNvSpPr>
            <p:nvPr/>
          </p:nvSpPr>
          <p:spPr bwMode="auto">
            <a:xfrm rot="6499683">
              <a:off x="2859088" y="4264025"/>
              <a:ext cx="76200" cy="76200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617" name="Line 92"/>
            <p:cNvSpPr>
              <a:spLocks noChangeAspect="1" noChangeShapeType="1"/>
            </p:cNvSpPr>
            <p:nvPr/>
          </p:nvSpPr>
          <p:spPr bwMode="auto">
            <a:xfrm rot="6499683">
              <a:off x="2914650" y="4349750"/>
              <a:ext cx="36513" cy="3651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8" name="Line 93"/>
            <p:cNvSpPr>
              <a:spLocks noChangeAspect="1" noChangeShapeType="1"/>
            </p:cNvSpPr>
            <p:nvPr/>
          </p:nvSpPr>
          <p:spPr bwMode="auto">
            <a:xfrm rot="6499683">
              <a:off x="2933701" y="4386262"/>
              <a:ext cx="36512" cy="3651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9" name="Line 94"/>
            <p:cNvSpPr>
              <a:spLocks noChangeAspect="1" noChangeShapeType="1"/>
            </p:cNvSpPr>
            <p:nvPr/>
          </p:nvSpPr>
          <p:spPr bwMode="auto">
            <a:xfrm rot="1099684">
              <a:off x="2949575" y="4260850"/>
              <a:ext cx="36513" cy="3651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0" name="Line 95"/>
            <p:cNvSpPr>
              <a:spLocks noChangeAspect="1" noChangeShapeType="1"/>
            </p:cNvSpPr>
            <p:nvPr/>
          </p:nvSpPr>
          <p:spPr bwMode="auto">
            <a:xfrm rot="1099684">
              <a:off x="2986088" y="4243388"/>
              <a:ext cx="36512" cy="36512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1" name="Oval 96"/>
            <p:cNvSpPr>
              <a:spLocks noChangeArrowheads="1"/>
            </p:cNvSpPr>
            <p:nvPr/>
          </p:nvSpPr>
          <p:spPr bwMode="auto">
            <a:xfrm rot="5400000">
              <a:off x="4545013" y="1535113"/>
              <a:ext cx="76200" cy="76200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622" name="Line 97"/>
            <p:cNvSpPr>
              <a:spLocks noChangeAspect="1" noChangeShapeType="1"/>
            </p:cNvSpPr>
            <p:nvPr/>
          </p:nvSpPr>
          <p:spPr bwMode="auto">
            <a:xfrm rot="5400000">
              <a:off x="4621212" y="1606551"/>
              <a:ext cx="36513" cy="36512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3" name="Line 98"/>
            <p:cNvSpPr>
              <a:spLocks noChangeAspect="1" noChangeShapeType="1"/>
            </p:cNvSpPr>
            <p:nvPr/>
          </p:nvSpPr>
          <p:spPr bwMode="auto">
            <a:xfrm rot="5400000">
              <a:off x="4649787" y="1635126"/>
              <a:ext cx="36513" cy="36512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4" name="Line 99"/>
            <p:cNvSpPr>
              <a:spLocks noChangeAspect="1" noChangeShapeType="1"/>
            </p:cNvSpPr>
            <p:nvPr/>
          </p:nvSpPr>
          <p:spPr bwMode="auto">
            <a:xfrm>
              <a:off x="4625975" y="1511300"/>
              <a:ext cx="36513" cy="3651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5" name="Line 100"/>
            <p:cNvSpPr>
              <a:spLocks noChangeAspect="1" noChangeShapeType="1"/>
            </p:cNvSpPr>
            <p:nvPr/>
          </p:nvSpPr>
          <p:spPr bwMode="auto">
            <a:xfrm>
              <a:off x="4654550" y="1482725"/>
              <a:ext cx="36513" cy="3651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6" name="Oval 101"/>
            <p:cNvSpPr>
              <a:spLocks noChangeArrowheads="1"/>
            </p:cNvSpPr>
            <p:nvPr/>
          </p:nvSpPr>
          <p:spPr bwMode="auto">
            <a:xfrm rot="-5400000">
              <a:off x="4522788" y="1422400"/>
              <a:ext cx="76200" cy="76200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627" name="Line 102"/>
            <p:cNvSpPr>
              <a:spLocks noChangeAspect="1" noChangeShapeType="1"/>
            </p:cNvSpPr>
            <p:nvPr/>
          </p:nvSpPr>
          <p:spPr bwMode="auto">
            <a:xfrm rot="-5400000">
              <a:off x="4484688" y="1389063"/>
              <a:ext cx="36512" cy="36512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8" name="Line 103"/>
            <p:cNvSpPr>
              <a:spLocks noChangeAspect="1" noChangeShapeType="1"/>
            </p:cNvSpPr>
            <p:nvPr/>
          </p:nvSpPr>
          <p:spPr bwMode="auto">
            <a:xfrm rot="-5400000">
              <a:off x="4456113" y="1360488"/>
              <a:ext cx="36512" cy="36512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9" name="Line 104"/>
            <p:cNvSpPr>
              <a:spLocks noChangeAspect="1" noChangeShapeType="1"/>
            </p:cNvSpPr>
            <p:nvPr/>
          </p:nvSpPr>
          <p:spPr bwMode="auto">
            <a:xfrm rot="10800000">
              <a:off x="4479925" y="1484313"/>
              <a:ext cx="36513" cy="36512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0" name="Line 105"/>
            <p:cNvSpPr>
              <a:spLocks noChangeAspect="1" noChangeShapeType="1"/>
            </p:cNvSpPr>
            <p:nvPr/>
          </p:nvSpPr>
          <p:spPr bwMode="auto">
            <a:xfrm rot="10800000">
              <a:off x="4451350" y="1512888"/>
              <a:ext cx="36513" cy="36512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1" name="Rectangle 106"/>
            <p:cNvSpPr>
              <a:spLocks noChangeArrowheads="1"/>
            </p:cNvSpPr>
            <p:nvPr/>
          </p:nvSpPr>
          <p:spPr bwMode="auto">
            <a:xfrm>
              <a:off x="990600" y="4343400"/>
              <a:ext cx="1550988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ja-JP" sz="1400"/>
                <a:t>200 MeV Polarimeter</a:t>
              </a:r>
            </a:p>
          </p:txBody>
        </p:sp>
        <p:sp>
          <p:nvSpPr>
            <p:cNvPr id="22632" name="Line 107"/>
            <p:cNvSpPr>
              <a:spLocks noChangeShapeType="1"/>
            </p:cNvSpPr>
            <p:nvPr/>
          </p:nvSpPr>
          <p:spPr bwMode="auto">
            <a:xfrm flipV="1">
              <a:off x="2605088" y="4343400"/>
              <a:ext cx="219075" cy="1095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3" name="Rectangle 108"/>
            <p:cNvSpPr>
              <a:spLocks noChangeArrowheads="1"/>
            </p:cNvSpPr>
            <p:nvPr/>
          </p:nvSpPr>
          <p:spPr bwMode="auto">
            <a:xfrm>
              <a:off x="4962525" y="1071563"/>
              <a:ext cx="1620838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ja-JP" sz="1400"/>
                <a:t>RHIC pC Polarimeters</a:t>
              </a:r>
            </a:p>
          </p:txBody>
        </p:sp>
        <p:sp>
          <p:nvSpPr>
            <p:cNvPr id="22634" name="Line 109"/>
            <p:cNvSpPr>
              <a:spLocks noChangeShapeType="1"/>
            </p:cNvSpPr>
            <p:nvPr/>
          </p:nvSpPr>
          <p:spPr bwMode="auto">
            <a:xfrm flipH="1">
              <a:off x="4645025" y="1289050"/>
              <a:ext cx="261938" cy="98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5" name="Oval 110"/>
            <p:cNvSpPr>
              <a:spLocks noChangeArrowheads="1"/>
            </p:cNvSpPr>
            <p:nvPr/>
          </p:nvSpPr>
          <p:spPr bwMode="auto">
            <a:xfrm rot="8100306">
              <a:off x="4197350" y="1468438"/>
              <a:ext cx="76200" cy="76200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grpSp>
          <p:nvGrpSpPr>
            <p:cNvPr id="22636" name="Group 111"/>
            <p:cNvGrpSpPr>
              <a:grpSpLocks/>
            </p:cNvGrpSpPr>
            <p:nvPr/>
          </p:nvGrpSpPr>
          <p:grpSpPr bwMode="auto">
            <a:xfrm rot="2700306">
              <a:off x="4205288" y="1570038"/>
              <a:ext cx="65087" cy="65087"/>
              <a:chOff x="3936" y="1517"/>
              <a:chExt cx="41" cy="41"/>
            </a:xfrm>
          </p:grpSpPr>
          <p:sp>
            <p:nvSpPr>
              <p:cNvPr id="22668" name="Line 112"/>
              <p:cNvSpPr>
                <a:spLocks noChangeAspect="1" noChangeShapeType="1"/>
              </p:cNvSpPr>
              <p:nvPr/>
            </p:nvSpPr>
            <p:spPr bwMode="auto">
              <a:xfrm rot="5400000">
                <a:off x="3936" y="1517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9" name="Line 113"/>
              <p:cNvSpPr>
                <a:spLocks noChangeAspect="1" noChangeShapeType="1"/>
              </p:cNvSpPr>
              <p:nvPr/>
            </p:nvSpPr>
            <p:spPr bwMode="auto">
              <a:xfrm rot="5400000">
                <a:off x="3954" y="153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637" name="Group 114"/>
            <p:cNvGrpSpPr>
              <a:grpSpLocks/>
            </p:cNvGrpSpPr>
            <p:nvPr/>
          </p:nvGrpSpPr>
          <p:grpSpPr bwMode="auto">
            <a:xfrm rot="2700306">
              <a:off x="4206875" y="1387475"/>
              <a:ext cx="65088" cy="65088"/>
              <a:chOff x="3936" y="1517"/>
              <a:chExt cx="41" cy="41"/>
            </a:xfrm>
          </p:grpSpPr>
          <p:sp>
            <p:nvSpPr>
              <p:cNvPr id="22666" name="Line 115"/>
              <p:cNvSpPr>
                <a:spLocks noChangeAspect="1" noChangeShapeType="1"/>
              </p:cNvSpPr>
              <p:nvPr/>
            </p:nvSpPr>
            <p:spPr bwMode="auto">
              <a:xfrm rot="5400000">
                <a:off x="3936" y="1517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7" name="Line 116"/>
              <p:cNvSpPr>
                <a:spLocks noChangeAspect="1" noChangeShapeType="1"/>
              </p:cNvSpPr>
              <p:nvPr/>
            </p:nvSpPr>
            <p:spPr bwMode="auto">
              <a:xfrm rot="5400000">
                <a:off x="3954" y="153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638" name="Rectangle 117"/>
            <p:cNvSpPr>
              <a:spLocks noChangeArrowheads="1"/>
            </p:cNvSpPr>
            <p:nvPr/>
          </p:nvSpPr>
          <p:spPr bwMode="auto">
            <a:xfrm>
              <a:off x="1697038" y="1077913"/>
              <a:ext cx="227330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ja-JP" sz="1400" b="1">
                  <a:solidFill>
                    <a:srgbClr val="CC3300"/>
                  </a:solidFill>
                </a:rPr>
                <a:t>Absolute Polarimeter (H</a:t>
              </a:r>
              <a:r>
                <a:rPr lang="en-US" altLang="ja-JP" sz="1400" b="1">
                  <a:solidFill>
                    <a:srgbClr val="CC3300"/>
                  </a:solidFill>
                  <a:sym typeface="Symbol" pitchFamily="18" charset="2"/>
                </a:rPr>
                <a:t></a:t>
              </a:r>
              <a:r>
                <a:rPr lang="en-US" altLang="ja-JP" sz="1400" b="1">
                  <a:solidFill>
                    <a:srgbClr val="CC3300"/>
                  </a:solidFill>
                </a:rPr>
                <a:t> jet)</a:t>
              </a:r>
            </a:p>
          </p:txBody>
        </p:sp>
        <p:sp>
          <p:nvSpPr>
            <p:cNvPr id="22639" name="Line 118"/>
            <p:cNvSpPr>
              <a:spLocks noChangeShapeType="1"/>
            </p:cNvSpPr>
            <p:nvPr/>
          </p:nvSpPr>
          <p:spPr bwMode="auto">
            <a:xfrm>
              <a:off x="3775075" y="1263650"/>
              <a:ext cx="363538" cy="138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0" name="Line 119"/>
            <p:cNvSpPr>
              <a:spLocks noChangeShapeType="1"/>
            </p:cNvSpPr>
            <p:nvPr/>
          </p:nvSpPr>
          <p:spPr bwMode="auto">
            <a:xfrm>
              <a:off x="1220788" y="3841750"/>
              <a:ext cx="220662" cy="128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1" name="Oval 120"/>
            <p:cNvSpPr>
              <a:spLocks noChangeArrowheads="1"/>
            </p:cNvSpPr>
            <p:nvPr/>
          </p:nvSpPr>
          <p:spPr bwMode="auto">
            <a:xfrm rot="3845359">
              <a:off x="4332288" y="4651375"/>
              <a:ext cx="76200" cy="76200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642" name="Line 121"/>
            <p:cNvSpPr>
              <a:spLocks noChangeAspect="1" noChangeShapeType="1"/>
            </p:cNvSpPr>
            <p:nvPr/>
          </p:nvSpPr>
          <p:spPr bwMode="auto">
            <a:xfrm rot="3845359">
              <a:off x="4425950" y="4692650"/>
              <a:ext cx="36513" cy="3651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3" name="Line 122"/>
            <p:cNvSpPr>
              <a:spLocks noChangeAspect="1" noChangeShapeType="1"/>
            </p:cNvSpPr>
            <p:nvPr/>
          </p:nvSpPr>
          <p:spPr bwMode="auto">
            <a:xfrm rot="3845359">
              <a:off x="4464051" y="4706937"/>
              <a:ext cx="36512" cy="3651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4" name="Line 123"/>
            <p:cNvSpPr>
              <a:spLocks noChangeAspect="1" noChangeShapeType="1"/>
            </p:cNvSpPr>
            <p:nvPr/>
          </p:nvSpPr>
          <p:spPr bwMode="auto">
            <a:xfrm rot="-1554641">
              <a:off x="4389438" y="4605338"/>
              <a:ext cx="36512" cy="36512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5" name="Line 124"/>
            <p:cNvSpPr>
              <a:spLocks noChangeAspect="1" noChangeShapeType="1"/>
            </p:cNvSpPr>
            <p:nvPr/>
          </p:nvSpPr>
          <p:spPr bwMode="auto">
            <a:xfrm rot="-1554641">
              <a:off x="4402138" y="4567238"/>
              <a:ext cx="36512" cy="36512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6" name="Rectangle 125"/>
            <p:cNvSpPr>
              <a:spLocks noChangeArrowheads="1"/>
            </p:cNvSpPr>
            <p:nvPr/>
          </p:nvSpPr>
          <p:spPr bwMode="auto">
            <a:xfrm>
              <a:off x="4800600" y="4724400"/>
              <a:ext cx="1481138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ja-JP" sz="1400"/>
                <a:t>AGS pC Polarimeter</a:t>
              </a:r>
            </a:p>
          </p:txBody>
        </p:sp>
        <p:sp>
          <p:nvSpPr>
            <p:cNvPr id="22647" name="Line 126"/>
            <p:cNvSpPr>
              <a:spLocks noChangeShapeType="1"/>
            </p:cNvSpPr>
            <p:nvPr/>
          </p:nvSpPr>
          <p:spPr bwMode="auto">
            <a:xfrm flipH="1" flipV="1">
              <a:off x="4513263" y="4759325"/>
              <a:ext cx="246062" cy="68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8" name="Text Box 127"/>
            <p:cNvSpPr txBox="1">
              <a:spLocks noChangeArrowheads="1"/>
            </p:cNvSpPr>
            <p:nvPr/>
          </p:nvSpPr>
          <p:spPr bwMode="auto">
            <a:xfrm>
              <a:off x="3117850" y="4886325"/>
              <a:ext cx="16144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ja-JP" sz="1400" b="1">
                  <a:solidFill>
                    <a:srgbClr val="CC3300"/>
                  </a:solidFill>
                </a:rPr>
                <a:t>Strong AGS Snake</a:t>
              </a:r>
            </a:p>
          </p:txBody>
        </p:sp>
        <p:sp>
          <p:nvSpPr>
            <p:cNvPr id="22649" name="Line 128"/>
            <p:cNvSpPr>
              <a:spLocks noChangeShapeType="1"/>
            </p:cNvSpPr>
            <p:nvPr/>
          </p:nvSpPr>
          <p:spPr bwMode="auto">
            <a:xfrm flipH="1" flipV="1">
              <a:off x="3454400" y="4803775"/>
              <a:ext cx="100013" cy="133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650" name="Group 129"/>
            <p:cNvGrpSpPr>
              <a:grpSpLocks/>
            </p:cNvGrpSpPr>
            <p:nvPr/>
          </p:nvGrpSpPr>
          <p:grpSpPr bwMode="auto">
            <a:xfrm>
              <a:off x="4597400" y="4159250"/>
              <a:ext cx="127000" cy="228600"/>
              <a:chOff x="5420" y="4309"/>
              <a:chExt cx="136" cy="211"/>
            </a:xfrm>
          </p:grpSpPr>
          <p:sp>
            <p:nvSpPr>
              <p:cNvPr id="22664" name="Oval 130"/>
              <p:cNvSpPr>
                <a:spLocks noChangeArrowheads="1"/>
              </p:cNvSpPr>
              <p:nvPr/>
            </p:nvSpPr>
            <p:spPr bwMode="auto">
              <a:xfrm rot="3438710">
                <a:off x="5382" y="4347"/>
                <a:ext cx="211" cy="13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22665" name="AutoShape 131"/>
              <p:cNvSpPr>
                <a:spLocks noChangeArrowheads="1"/>
              </p:cNvSpPr>
              <p:nvPr/>
            </p:nvSpPr>
            <p:spPr bwMode="auto">
              <a:xfrm rot="3590724">
                <a:off x="5435" y="4371"/>
                <a:ext cx="122" cy="98"/>
              </a:xfrm>
              <a:prstGeom prst="curvedDownArrow">
                <a:avLst>
                  <a:gd name="adj1" fmla="val 24898"/>
                  <a:gd name="adj2" fmla="val 49796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</p:grpSp>
        <p:sp>
          <p:nvSpPr>
            <p:cNvPr id="22651" name="Text Box 132"/>
            <p:cNvSpPr txBox="1">
              <a:spLocks noChangeArrowheads="1"/>
            </p:cNvSpPr>
            <p:nvPr/>
          </p:nvSpPr>
          <p:spPr bwMode="auto">
            <a:xfrm>
              <a:off x="4946650" y="3990975"/>
              <a:ext cx="24780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ja-JP" sz="1400" b="1">
                  <a:solidFill>
                    <a:srgbClr val="CC3300"/>
                  </a:solidFill>
                </a:rPr>
                <a:t>Helical Partial Siberian Snake</a:t>
              </a:r>
            </a:p>
          </p:txBody>
        </p:sp>
        <p:sp>
          <p:nvSpPr>
            <p:cNvPr id="22652" name="Line 133"/>
            <p:cNvSpPr>
              <a:spLocks noChangeShapeType="1"/>
            </p:cNvSpPr>
            <p:nvPr/>
          </p:nvSpPr>
          <p:spPr bwMode="auto">
            <a:xfrm flipH="1">
              <a:off x="4770438" y="4176713"/>
              <a:ext cx="220662" cy="44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53" name="Text Box 135"/>
            <p:cNvSpPr txBox="1">
              <a:spLocks noChangeArrowheads="1"/>
            </p:cNvSpPr>
            <p:nvPr/>
          </p:nvSpPr>
          <p:spPr bwMode="auto">
            <a:xfrm>
              <a:off x="4332288" y="3348038"/>
              <a:ext cx="2054225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ja-JP" sz="1400"/>
                <a:t>Spin Rotators</a:t>
              </a:r>
            </a:p>
            <a:p>
              <a:pPr algn="ctr"/>
              <a:r>
                <a:rPr lang="en-US" altLang="ja-JP" sz="1400"/>
                <a:t>(longitudinal polarization)</a:t>
              </a:r>
            </a:p>
          </p:txBody>
        </p:sp>
        <p:sp>
          <p:nvSpPr>
            <p:cNvPr id="22654" name="Line 136"/>
            <p:cNvSpPr>
              <a:spLocks noChangeShapeType="1"/>
            </p:cNvSpPr>
            <p:nvPr/>
          </p:nvSpPr>
          <p:spPr bwMode="auto">
            <a:xfrm flipH="1" flipV="1">
              <a:off x="4652963" y="3267075"/>
              <a:ext cx="142875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55" name="Line 137"/>
            <p:cNvSpPr>
              <a:spLocks noChangeShapeType="1"/>
            </p:cNvSpPr>
            <p:nvPr/>
          </p:nvSpPr>
          <p:spPr bwMode="auto">
            <a:xfrm flipH="1" flipV="1">
              <a:off x="4032250" y="3228975"/>
              <a:ext cx="747713" cy="238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56" name="Line 138"/>
            <p:cNvSpPr>
              <a:spLocks noChangeShapeType="1"/>
            </p:cNvSpPr>
            <p:nvPr/>
          </p:nvSpPr>
          <p:spPr bwMode="auto">
            <a:xfrm>
              <a:off x="6223000" y="2333625"/>
              <a:ext cx="400050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57" name="Text Box 139"/>
            <p:cNvSpPr txBox="1">
              <a:spLocks noChangeArrowheads="1"/>
            </p:cNvSpPr>
            <p:nvPr/>
          </p:nvSpPr>
          <p:spPr bwMode="auto">
            <a:xfrm>
              <a:off x="2279650" y="1924050"/>
              <a:ext cx="13255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ja-JP" sz="1400"/>
                <a:t>Siberian Snakes</a:t>
              </a:r>
            </a:p>
          </p:txBody>
        </p:sp>
        <p:sp>
          <p:nvSpPr>
            <p:cNvPr id="22658" name="Line 140"/>
            <p:cNvSpPr>
              <a:spLocks noChangeShapeType="1"/>
            </p:cNvSpPr>
            <p:nvPr/>
          </p:nvSpPr>
          <p:spPr bwMode="auto">
            <a:xfrm flipH="1">
              <a:off x="1885950" y="2095500"/>
              <a:ext cx="4000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659" name="Group 141"/>
            <p:cNvGrpSpPr>
              <a:grpSpLocks/>
            </p:cNvGrpSpPr>
            <p:nvPr/>
          </p:nvGrpSpPr>
          <p:grpSpPr bwMode="auto">
            <a:xfrm rot="-2695348">
              <a:off x="3316288" y="4562475"/>
              <a:ext cx="127000" cy="227013"/>
              <a:chOff x="5420" y="4309"/>
              <a:chExt cx="136" cy="211"/>
            </a:xfrm>
          </p:grpSpPr>
          <p:sp>
            <p:nvSpPr>
              <p:cNvPr id="22662" name="Oval 142"/>
              <p:cNvSpPr>
                <a:spLocks noChangeArrowheads="1"/>
              </p:cNvSpPr>
              <p:nvPr/>
            </p:nvSpPr>
            <p:spPr bwMode="auto">
              <a:xfrm rot="3438710">
                <a:off x="5382" y="4347"/>
                <a:ext cx="211" cy="13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22663" name="AutoShape 143"/>
              <p:cNvSpPr>
                <a:spLocks noChangeArrowheads="1"/>
              </p:cNvSpPr>
              <p:nvPr/>
            </p:nvSpPr>
            <p:spPr bwMode="auto">
              <a:xfrm rot="3590724">
                <a:off x="5435" y="4371"/>
                <a:ext cx="122" cy="98"/>
              </a:xfrm>
              <a:prstGeom prst="curvedDownArrow">
                <a:avLst>
                  <a:gd name="adj1" fmla="val 24898"/>
                  <a:gd name="adj2" fmla="val 49796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</p:grpSp>
        <p:sp>
          <p:nvSpPr>
            <p:cNvPr id="22660" name="Rectangle 14"/>
            <p:cNvSpPr>
              <a:spLocks noChangeArrowheads="1"/>
            </p:cNvSpPr>
            <p:nvPr/>
          </p:nvSpPr>
          <p:spPr bwMode="auto">
            <a:xfrm>
              <a:off x="228600" y="1600200"/>
              <a:ext cx="190976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altLang="ja-JP" sz="1400" b="1" i="1"/>
                <a:t>E-Lens and Spin Flipper </a:t>
              </a:r>
              <a:endParaRPr lang="en-US" altLang="ja-JP" sz="2400"/>
            </a:p>
          </p:txBody>
        </p:sp>
        <p:sp>
          <p:nvSpPr>
            <p:cNvPr id="22661" name="TextBox 141"/>
            <p:cNvSpPr txBox="1">
              <a:spLocks noChangeArrowheads="1"/>
            </p:cNvSpPr>
            <p:nvPr/>
          </p:nvSpPr>
          <p:spPr bwMode="auto">
            <a:xfrm>
              <a:off x="2424113" y="3886200"/>
              <a:ext cx="47625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r"/>
              <a:r>
                <a:rPr lang="en-US" sz="1000" b="1"/>
                <a:t>EBIS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259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Extension of Di-Hadron correlations measurements at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962400" cy="4525963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Di-Hadron correlations </a:t>
            </a:r>
            <a:r>
              <a:rPr lang="en-US" sz="2400" b="1" dirty="0">
                <a:solidFill>
                  <a:srgbClr val="FF0000"/>
                </a:solidFill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</a:rPr>
              <a:t>easurements with current detector</a:t>
            </a:r>
          </a:p>
          <a:p>
            <a:pPr lvl="1"/>
            <a:r>
              <a:rPr lang="en-US" sz="2000" dirty="0" smtClean="0"/>
              <a:t>Need different charged hadrons</a:t>
            </a:r>
          </a:p>
          <a:p>
            <a:pPr lvl="1"/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baseline="30000" dirty="0" smtClean="0">
                <a:latin typeface="Symbol" pitchFamily="18" charset="2"/>
              </a:rPr>
              <a:t>0 </a:t>
            </a:r>
            <a:r>
              <a:rPr lang="en-US" sz="2000" dirty="0" smtClean="0">
                <a:latin typeface="+mj-lt"/>
              </a:rPr>
              <a:t>in Barrel and </a:t>
            </a:r>
            <a:r>
              <a:rPr lang="en-US" sz="2000" dirty="0" err="1" smtClean="0">
                <a:latin typeface="+mj-lt"/>
              </a:rPr>
              <a:t>Endcap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baseline="30000" dirty="0">
                <a:latin typeface="Symbol" pitchFamily="18" charset="2"/>
              </a:rPr>
              <a:t>+</a:t>
            </a:r>
            <a:r>
              <a:rPr lang="en-US" sz="2000" dirty="0" smtClean="0">
                <a:latin typeface="Symbol" pitchFamily="18" charset="2"/>
              </a:rPr>
              <a:t> /p</a:t>
            </a:r>
            <a:r>
              <a:rPr lang="en-US" sz="2000" baseline="30000" dirty="0">
                <a:latin typeface="Symbol" pitchFamily="18" charset="2"/>
              </a:rPr>
              <a:t>-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inTPC</a:t>
            </a:r>
            <a:endParaRPr lang="en-US" sz="2000" baseline="30000" dirty="0" smtClean="0">
              <a:latin typeface="Symbol" pitchFamily="18" charset="2"/>
            </a:endParaRPr>
          </a:p>
        </p:txBody>
      </p:sp>
      <p:pic>
        <p:nvPicPr>
          <p:cNvPr id="4" name="Picture 3" descr="STAR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1524000"/>
            <a:ext cx="4287837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62400" y="5257800"/>
            <a:ext cx="4953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Full azimuth spanned with nearly contiguous electromagnetic calorimetry from -1&lt;</a:t>
            </a:r>
            <a:r>
              <a:rPr lang="en-US">
                <a:latin typeface="Symbol" pitchFamily="18" charset="2"/>
              </a:rPr>
              <a:t>h</a:t>
            </a:r>
            <a:r>
              <a:rPr lang="en-US"/>
              <a:t>&lt;4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 approaching full acceptance detector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9600"/>
            <a:ext cx="296861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91" y="6488668"/>
            <a:ext cx="6924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PID (Barrel) with </a:t>
            </a:r>
            <a:r>
              <a:rPr lang="en-US" dirty="0" err="1" smtClean="0"/>
              <a:t>dE</a:t>
            </a:r>
            <a:r>
              <a:rPr lang="en-US" dirty="0" smtClean="0"/>
              <a:t>/dx, in the future: </a:t>
            </a:r>
            <a:r>
              <a:rPr lang="en-US" dirty="0" err="1" smtClean="0"/>
              <a:t>ToF</a:t>
            </a:r>
            <a:r>
              <a:rPr lang="en-US" dirty="0" smtClean="0"/>
              <a:t> pi/K separation up to 1.9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19" descr="starLogoMen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62000"/>
            <a:ext cx="933651" cy="69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B44FA702-1FB6-462C-9339-B3CB7EC78228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0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56518" y="6356985"/>
            <a:ext cx="2132706" cy="36414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0820" rIns="81639" bIns="40820" anchor="t" anchorCtr="0" compatLnSpc="1"/>
          <a:lstStyle/>
          <a:p>
            <a:pPr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100">
                <a:solidFill>
                  <a:srgbClr val="8B8B8B"/>
                </a:solidFill>
                <a:latin typeface="Calibri" pitchFamily="18"/>
                <a:ea typeface="DejaVu Sans" pitchFamily="2"/>
                <a:cs typeface="DejaVu Sans" pitchFamily="2"/>
              </a:rPr>
              <a:t>Anselm Vossen</a:t>
            </a:r>
          </a:p>
        </p:txBody>
      </p:sp>
      <p:sp>
        <p:nvSpPr>
          <p:cNvPr id="3" name="Freeform 2"/>
          <p:cNvSpPr/>
          <p:nvPr/>
        </p:nvSpPr>
        <p:spPr>
          <a:xfrm>
            <a:off x="6551923" y="6356985"/>
            <a:ext cx="2132706" cy="36414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0820" rIns="81639" bIns="40820" anchor="t" anchorCtr="0" compatLnSpc="1"/>
          <a:lstStyle/>
          <a:p>
            <a:pPr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fld id="{B6F54E82-4996-4EA2-ABF3-250199F2AF34}" type="slidenum">
              <a:pPr>
                <a:tabLst>
                  <a:tab pos="0" algn="l"/>
                  <a:tab pos="414726" algn="l"/>
                  <a:tab pos="829452" algn="l"/>
                  <a:tab pos="1244177" algn="l"/>
                  <a:tab pos="1658904" algn="l"/>
                  <a:tab pos="2073631" algn="l"/>
                  <a:tab pos="2488356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5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t>32</a:t>
            </a:fld>
            <a:endParaRPr lang="en-US" sz="1100">
              <a:solidFill>
                <a:srgbClr val="8B8B8B"/>
              </a:solidFill>
              <a:latin typeface="Calibri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56518" y="6356985"/>
            <a:ext cx="2132706" cy="36414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0820" rIns="81639" bIns="40820" anchor="ctr" anchorCtr="0" compatLnSpc="1"/>
          <a:lstStyle/>
          <a:p>
            <a:pPr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fld id="{4B10FB7C-08AA-4C2C-9C78-725D9C1D3D9D}" type="slidenum">
              <a:pPr>
                <a:tabLst>
                  <a:tab pos="0" algn="l"/>
                  <a:tab pos="414726" algn="l"/>
                  <a:tab pos="829452" algn="l"/>
                  <a:tab pos="1244177" algn="l"/>
                  <a:tab pos="1658904" algn="l"/>
                  <a:tab pos="2073631" algn="l"/>
                  <a:tab pos="2488356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5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t>32</a:t>
            </a:fld>
            <a:endParaRPr lang="en-US" sz="1100">
              <a:solidFill>
                <a:srgbClr val="8B8B8B"/>
              </a:solidFill>
              <a:latin typeface="Arial Unicode MS" pitchFamily="34"/>
              <a:ea typeface="DejaVu Sans" pitchFamily="2"/>
              <a:cs typeface="DejaVu Sans" pitchFamily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147200" y="4147635"/>
            <a:ext cx="4996886" cy="27103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4147201" y="1156439"/>
            <a:ext cx="5216654" cy="2647302"/>
            <a:chOff x="4572000" y="1274760"/>
            <a:chExt cx="5750999" cy="2918160"/>
          </a:xfrm>
        </p:grpSpPr>
        <p:grpSp>
          <p:nvGrpSpPr>
            <p:cNvPr id="7" name="Group 6"/>
            <p:cNvGrpSpPr/>
            <p:nvPr/>
          </p:nvGrpSpPr>
          <p:grpSpPr>
            <a:xfrm>
              <a:off x="4572000" y="1274760"/>
              <a:ext cx="5470560" cy="2918160"/>
              <a:chOff x="4572000" y="1274760"/>
              <a:chExt cx="5470560" cy="291816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4572000" y="1274760"/>
                <a:ext cx="5470560" cy="2918160"/>
                <a:chOff x="4572000" y="1274760"/>
                <a:chExt cx="5470560" cy="2918160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4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4572000" y="1274760"/>
                  <a:ext cx="5470560" cy="291816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0" name="Freeform 9"/>
                <p:cNvSpPr/>
                <p:nvPr/>
              </p:nvSpPr>
              <p:spPr>
                <a:xfrm rot="120000">
                  <a:off x="5487061" y="2562068"/>
                  <a:ext cx="2503080" cy="55800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*/ 5419351 1 1725033"/>
                    <a:gd name="f6" fmla="*/ 10800 10800 1"/>
                    <a:gd name="f7" fmla="+- 0 0 0"/>
                    <a:gd name="f8" fmla="+- 0 0 360"/>
                    <a:gd name="f9" fmla="val 10800"/>
                    <a:gd name="f10" fmla="*/ f3 1 21600"/>
                    <a:gd name="f11" fmla="*/ f4 1 21600"/>
                    <a:gd name="f12" fmla="*/ 0 f5 1"/>
                    <a:gd name="f13" fmla="*/ f7 f0 1"/>
                    <a:gd name="f14" fmla="*/ f8 f0 1"/>
                    <a:gd name="f15" fmla="*/ 3163 f10 1"/>
                    <a:gd name="f16" fmla="*/ 18437 f10 1"/>
                    <a:gd name="f17" fmla="*/ 18437 f11 1"/>
                    <a:gd name="f18" fmla="*/ 3163 f11 1"/>
                    <a:gd name="f19" fmla="*/ f12 1 f2"/>
                    <a:gd name="f20" fmla="*/ f13 1 f2"/>
                    <a:gd name="f21" fmla="*/ f14 1 f2"/>
                    <a:gd name="f22" fmla="*/ 10800 f10 1"/>
                    <a:gd name="f23" fmla="*/ 0 f11 1"/>
                    <a:gd name="f24" fmla="*/ 0 f10 1"/>
                    <a:gd name="f25" fmla="*/ 10800 f11 1"/>
                    <a:gd name="f26" fmla="*/ 21600 f11 1"/>
                    <a:gd name="f27" fmla="*/ 21600 f10 1"/>
                    <a:gd name="f28" fmla="+- 0 0 f19"/>
                    <a:gd name="f29" fmla="+- f20 0 f1"/>
                    <a:gd name="f30" fmla="+- f21 0 f1"/>
                    <a:gd name="f31" fmla="*/ f28 f0 1"/>
                    <a:gd name="f32" fmla="+- f30 0 f29"/>
                    <a:gd name="f33" fmla="*/ f31 1 f5"/>
                    <a:gd name="f34" fmla="+- f33 0 f1"/>
                    <a:gd name="f35" fmla="cos 1 f34"/>
                    <a:gd name="f36" fmla="sin 1 f34"/>
                    <a:gd name="f37" fmla="+- 0 0 f35"/>
                    <a:gd name="f38" fmla="+- 0 0 f36"/>
                    <a:gd name="f39" fmla="*/ 10800 f37 1"/>
                    <a:gd name="f40" fmla="*/ 10800 f38 1"/>
                    <a:gd name="f41" fmla="*/ f39 f39 1"/>
                    <a:gd name="f42" fmla="*/ f40 f40 1"/>
                    <a:gd name="f43" fmla="+- f41 f42 0"/>
                    <a:gd name="f44" fmla="sqrt f43"/>
                    <a:gd name="f45" fmla="*/ f6 1 f44"/>
                    <a:gd name="f46" fmla="*/ f37 f45 1"/>
                    <a:gd name="f47" fmla="*/ f38 f45 1"/>
                    <a:gd name="f48" fmla="+- 10800 0 f46"/>
                    <a:gd name="f49" fmla="+- 10800 0 f47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2" y="f23"/>
                    </a:cxn>
                    <a:cxn ang="f29">
                      <a:pos x="f15" y="f18"/>
                    </a:cxn>
                    <a:cxn ang="f29">
                      <a:pos x="f24" y="f25"/>
                    </a:cxn>
                    <a:cxn ang="f29">
                      <a:pos x="f15" y="f17"/>
                    </a:cxn>
                    <a:cxn ang="f29">
                      <a:pos x="f22" y="f26"/>
                    </a:cxn>
                    <a:cxn ang="f29">
                      <a:pos x="f16" y="f17"/>
                    </a:cxn>
                    <a:cxn ang="f29">
                      <a:pos x="f27" y="f25"/>
                    </a:cxn>
                    <a:cxn ang="f29">
                      <a:pos x="f16" y="f18"/>
                    </a:cxn>
                  </a:cxnLst>
                  <a:rect l="f15" t="f18" r="f16" b="f17"/>
                  <a:pathLst>
                    <a:path w="21600" h="21600">
                      <a:moveTo>
                        <a:pt x="f48" y="f49"/>
                      </a:moveTo>
                      <a:arcTo wR="f9" hR="f9" stAng="f29" swAng="f32"/>
                      <a:close/>
                    </a:path>
                  </a:pathLst>
                </a:custGeom>
                <a:noFill/>
                <a:ln w="19080">
                  <a:solidFill>
                    <a:srgbClr val="FF0000"/>
                  </a:solidFill>
                  <a:prstDash val="solid"/>
                  <a:round/>
                </a:ln>
              </p:spPr>
              <p:txBody>
                <a:bodyPr vert="horz" wrap="none" lIns="90000" tIns="46800" rIns="90000" bIns="46800" anchor="ctr" anchorCtr="0" compatLnSpc="1"/>
                <a:lstStyle/>
                <a:p>
                  <a:pPr hangingPunct="0">
                    <a:lnSpc>
                      <a:spcPct val="93000"/>
                    </a:lnSpc>
                    <a:tabLst>
                      <a:tab pos="0" algn="l"/>
                      <a:tab pos="414726" algn="l"/>
                      <a:tab pos="829452" algn="l"/>
                      <a:tab pos="1244177" algn="l"/>
                      <a:tab pos="1658904" algn="l"/>
                      <a:tab pos="2073631" algn="l"/>
                      <a:tab pos="2488356" algn="l"/>
                      <a:tab pos="2903083" algn="l"/>
                      <a:tab pos="3317809" algn="l"/>
                      <a:tab pos="3732535" algn="l"/>
                      <a:tab pos="4147261" algn="l"/>
                      <a:tab pos="4561987" algn="l"/>
                      <a:tab pos="4976713" algn="l"/>
                      <a:tab pos="5391440" algn="l"/>
                      <a:tab pos="5806165" algn="l"/>
                      <a:tab pos="6220892" algn="l"/>
                      <a:tab pos="6635618" algn="l"/>
                      <a:tab pos="7050344" algn="l"/>
                      <a:tab pos="7465070" algn="l"/>
                      <a:tab pos="7879796" algn="l"/>
                      <a:tab pos="8294522" algn="l"/>
                    </a:tabLst>
                  </a:pPr>
                  <a:endParaRPr lang="en-US" sz="1600">
                    <a:solidFill>
                      <a:srgbClr val="000000"/>
                    </a:solidFill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</p:grpSp>
          <p:sp>
            <p:nvSpPr>
              <p:cNvPr id="11" name="Straight Connector 10"/>
              <p:cNvSpPr/>
              <p:nvPr/>
            </p:nvSpPr>
            <p:spPr>
              <a:xfrm flipH="1">
                <a:off x="7380000" y="1962360"/>
                <a:ext cx="348839" cy="423359"/>
              </a:xfrm>
              <a:prstGeom prst="line">
                <a:avLst/>
              </a:prstGeom>
              <a:noFill/>
              <a:ln w="19080">
                <a:solidFill>
                  <a:srgbClr val="FF0000"/>
                </a:solidFill>
                <a:prstDash val="solid"/>
                <a:round/>
                <a:tailEnd type="arrow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hangingPunct="0">
                  <a:lnSpc>
                    <a:spcPct val="93000"/>
                  </a:lnSpc>
                  <a:tabLst>
                    <a:tab pos="0" algn="l"/>
                    <a:tab pos="414726" algn="l"/>
                    <a:tab pos="829452" algn="l"/>
                    <a:tab pos="1244177" algn="l"/>
                    <a:tab pos="1658904" algn="l"/>
                    <a:tab pos="2073631" algn="l"/>
                    <a:tab pos="2488356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5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  <a:tab pos="8294522" algn="l"/>
                  </a:tabLst>
                </a:pPr>
                <a:endParaRPr lang="en-US" sz="1600">
                  <a:solidFill>
                    <a:srgbClr val="000000"/>
                  </a:solidFill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7727399" y="1581119"/>
              <a:ext cx="2595600" cy="37559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pPr>
                <a:spcBef>
                  <a:spcPts val="815"/>
                </a:spcBef>
                <a:tabLst>
                  <a:tab pos="0" algn="l"/>
                  <a:tab pos="414726" algn="l"/>
                  <a:tab pos="829452" algn="l"/>
                  <a:tab pos="1244177" algn="l"/>
                  <a:tab pos="1658904" algn="l"/>
                  <a:tab pos="2073631" algn="l"/>
                  <a:tab pos="2488356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5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r>
                <a:rPr lang="en-US" sz="1600" b="1">
                  <a:solidFill>
                    <a:srgbClr val="FF0000"/>
                  </a:solidFill>
                  <a:latin typeface="Times New Roman" pitchFamily="18"/>
                  <a:ea typeface="MS PGothic" pitchFamily="1"/>
                  <a:cs typeface="MS PGothic" pitchFamily="1"/>
                </a:rPr>
                <a:t>Belle detector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5506200" y="1756440"/>
              <a:ext cx="1504080" cy="37559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pPr>
                <a:spcBef>
                  <a:spcPts val="815"/>
                </a:spcBef>
                <a:tabLst>
                  <a:tab pos="0" algn="l"/>
                  <a:tab pos="414726" algn="l"/>
                  <a:tab pos="829452" algn="l"/>
                  <a:tab pos="1244177" algn="l"/>
                  <a:tab pos="1658904" algn="l"/>
                  <a:tab pos="2073631" algn="l"/>
                  <a:tab pos="2488356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5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r>
                <a:rPr lang="en-US" sz="1600" b="1">
                  <a:solidFill>
                    <a:srgbClr val="FF0000"/>
                  </a:solidFill>
                  <a:latin typeface="Times New Roman" pitchFamily="18"/>
                  <a:ea typeface="MS PGothic" pitchFamily="1"/>
                  <a:cs typeface="MS PGothic" pitchFamily="1"/>
                </a:rPr>
                <a:t>KEKB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-65310" y="3940254"/>
            <a:ext cx="4114218" cy="29941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Freeform 14"/>
          <p:cNvSpPr/>
          <p:nvPr/>
        </p:nvSpPr>
        <p:spPr>
          <a:xfrm>
            <a:off x="-125396" y="-76421"/>
            <a:ext cx="8049813" cy="114206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0820" rIns="81639" bIns="40820" anchor="t" anchorCtr="0" compatLnSpc="1"/>
          <a:lstStyle/>
          <a:p>
            <a:pPr algn="ctr"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b="1"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Measurement of Fragmentation Functions @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744161" y="-21555"/>
            <a:ext cx="1398292" cy="108001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Freeform 16"/>
          <p:cNvSpPr/>
          <p:nvPr/>
        </p:nvSpPr>
        <p:spPr>
          <a:xfrm>
            <a:off x="251444" y="852714"/>
            <a:ext cx="4103116" cy="285141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1">
            <a:spAutoFit/>
          </a:bodyPr>
          <a:lstStyle/>
          <a:p>
            <a:pPr hangingPunct="0"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dirty="0"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  <a:p>
            <a:pPr hangingPunct="0"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KEKB: L&gt;2.11 x 10</a:t>
            </a:r>
            <a:r>
              <a:rPr lang="en-US" baseline="30000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34</a:t>
            </a:r>
            <a:r>
              <a:rPr lang="en-US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cm</a:t>
            </a:r>
            <a:r>
              <a:rPr lang="en-US" baseline="30000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-2</a:t>
            </a:r>
            <a:r>
              <a:rPr lang="en-US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s</a:t>
            </a:r>
            <a:r>
              <a:rPr lang="en-US" baseline="30000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-1</a:t>
            </a:r>
          </a:p>
          <a:p>
            <a:pPr hangingPunct="0"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Asymmetric collider:</a:t>
            </a:r>
          </a:p>
          <a:p>
            <a:pPr hangingPunct="0"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8GeV e</a:t>
            </a:r>
            <a:r>
              <a:rPr lang="en-US" baseline="33000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-</a:t>
            </a:r>
            <a:r>
              <a:rPr lang="en-US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 + 3.5 </a:t>
            </a:r>
            <a:r>
              <a:rPr lang="en-US" dirty="0" err="1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GeV</a:t>
            </a:r>
            <a:r>
              <a:rPr lang="en-US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 e</a:t>
            </a:r>
            <a:r>
              <a:rPr lang="en-US" baseline="33000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+</a:t>
            </a:r>
          </a:p>
          <a:p>
            <a:pPr hangingPunct="0"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>
                <a:solidFill>
                  <a:srgbClr val="000000"/>
                </a:solidFill>
                <a:latin typeface="Ubuntu" pitchFamily="18"/>
                <a:ea typeface="Ubuntu" pitchFamily="2"/>
                <a:cs typeface="Ubuntu" pitchFamily="2"/>
              </a:rPr>
              <a:t>√s=10.58 </a:t>
            </a:r>
            <a:r>
              <a:rPr lang="en-US" dirty="0" err="1">
                <a:solidFill>
                  <a:srgbClr val="000000"/>
                </a:solidFill>
                <a:latin typeface="Ubuntu" pitchFamily="18"/>
                <a:ea typeface="Ubuntu" pitchFamily="2"/>
                <a:cs typeface="Ubuntu" pitchFamily="2"/>
              </a:rPr>
              <a:t>GeV</a:t>
            </a:r>
            <a:r>
              <a:rPr lang="en-US" dirty="0">
                <a:solidFill>
                  <a:srgbClr val="000000"/>
                </a:solidFill>
                <a:latin typeface="Ubuntu" pitchFamily="18"/>
                <a:ea typeface="Ubuntu" pitchFamily="2"/>
                <a:cs typeface="Ubuntu" pitchFamily="2"/>
              </a:rPr>
              <a:t> (</a:t>
            </a:r>
            <a:r>
              <a:rPr lang="zh-CN" altLang="en-US" dirty="0">
                <a:solidFill>
                  <a:srgbClr val="000000"/>
                </a:solidFill>
                <a:latin typeface="OpenSymbol" pitchFamily="18"/>
                <a:ea typeface="OpenSymbol" pitchFamily="2"/>
                <a:cs typeface="OpenSymbol" pitchFamily="2"/>
              </a:rPr>
              <a:t></a:t>
            </a:r>
            <a:r>
              <a:rPr lang="en-US" dirty="0">
                <a:solidFill>
                  <a:srgbClr val="000000"/>
                </a:solidFill>
                <a:latin typeface="Ubuntu" pitchFamily="18"/>
                <a:ea typeface="OpenSymbol" pitchFamily="2"/>
                <a:cs typeface="OpenSymbol" pitchFamily="2"/>
              </a:rPr>
              <a:t>(4S))</a:t>
            </a:r>
          </a:p>
          <a:p>
            <a:pPr hangingPunct="0"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 err="1">
                <a:solidFill>
                  <a:srgbClr val="000000"/>
                </a:solidFill>
                <a:latin typeface="Ubuntu" pitchFamily="18"/>
                <a:ea typeface="OpenSymbol" pitchFamily="2"/>
                <a:cs typeface="OpenSymbol" pitchFamily="2"/>
              </a:rPr>
              <a:t>e</a:t>
            </a:r>
            <a:r>
              <a:rPr lang="en-US" baseline="33000" dirty="0" err="1">
                <a:solidFill>
                  <a:srgbClr val="000000"/>
                </a:solidFill>
                <a:latin typeface="Ubuntu" pitchFamily="18"/>
                <a:ea typeface="OpenSymbol" pitchFamily="2"/>
                <a:cs typeface="OpenSymbol" pitchFamily="2"/>
              </a:rPr>
              <a:t>+</a:t>
            </a:r>
            <a:r>
              <a:rPr lang="en-US" dirty="0" err="1">
                <a:solidFill>
                  <a:srgbClr val="000000"/>
                </a:solidFill>
                <a:latin typeface="Ubuntu" pitchFamily="18"/>
                <a:ea typeface="OpenSymbol" pitchFamily="2"/>
                <a:cs typeface="OpenSymbol" pitchFamily="2"/>
              </a:rPr>
              <a:t>e</a:t>
            </a:r>
            <a:r>
              <a:rPr lang="en-US" baseline="33000" dirty="0">
                <a:solidFill>
                  <a:srgbClr val="000000"/>
                </a:solidFill>
                <a:latin typeface="Ubuntu" pitchFamily="18"/>
                <a:ea typeface="OpenSymbol" pitchFamily="2"/>
                <a:cs typeface="OpenSymbol" pitchFamily="2"/>
              </a:rPr>
              <a:t>-</a:t>
            </a:r>
            <a:r>
              <a:rPr lang="zh-CN" altLang="en-US" dirty="0">
                <a:solidFill>
                  <a:srgbClr val="000000"/>
                </a:solidFill>
                <a:latin typeface="OpenSymbol" pitchFamily="18"/>
                <a:ea typeface="OpenSymbol" pitchFamily="2"/>
                <a:cs typeface="OpenSymbol" pitchFamily="2"/>
              </a:rPr>
              <a:t></a:t>
            </a:r>
            <a:r>
              <a:rPr lang="zh-CN" altLang="en-US" dirty="0">
                <a:solidFill>
                  <a:srgbClr val="000000"/>
                </a:solidFill>
                <a:latin typeface="StarSymbol" pitchFamily="18"/>
                <a:ea typeface="StarSymbol" pitchFamily="2"/>
                <a:cs typeface="StarSymbol" pitchFamily="2"/>
              </a:rPr>
              <a:t></a:t>
            </a:r>
            <a:r>
              <a:rPr lang="en-US" dirty="0">
                <a:solidFill>
                  <a:srgbClr val="000000"/>
                </a:solidFill>
                <a:latin typeface="Ubuntu" pitchFamily="18"/>
                <a:ea typeface="StarSymbol" pitchFamily="2"/>
                <a:cs typeface="StarSymbol" pitchFamily="2"/>
              </a:rPr>
              <a:t>(4S)</a:t>
            </a:r>
            <a:r>
              <a:rPr lang="zh-CN" altLang="en-US" dirty="0">
                <a:solidFill>
                  <a:srgbClr val="000000"/>
                </a:solidFill>
                <a:latin typeface="StarSymbol" pitchFamily="18"/>
                <a:ea typeface="StarSymbol" pitchFamily="2"/>
                <a:cs typeface="StarSymbol" pitchFamily="2"/>
              </a:rPr>
              <a:t></a:t>
            </a:r>
            <a:r>
              <a:rPr lang="en-US" dirty="0">
                <a:solidFill>
                  <a:srgbClr val="000000"/>
                </a:solidFill>
                <a:latin typeface="arial" pitchFamily="34"/>
                <a:ea typeface="StarSymbol" pitchFamily="2"/>
                <a:cs typeface="StarSymbol" pitchFamily="2"/>
              </a:rPr>
              <a:t>BB</a:t>
            </a:r>
          </a:p>
          <a:p>
            <a:pPr hangingPunct="0"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>
                <a:solidFill>
                  <a:srgbClr val="000000"/>
                </a:solidFill>
                <a:latin typeface="arial" pitchFamily="34"/>
                <a:ea typeface="StarSymbol" pitchFamily="2"/>
                <a:cs typeface="StarSymbol" pitchFamily="2"/>
              </a:rPr>
              <a:t>Integrated Luminosity: &gt; 1000 fb</a:t>
            </a:r>
            <a:r>
              <a:rPr lang="en-US" baseline="33000" dirty="0">
                <a:solidFill>
                  <a:srgbClr val="000000"/>
                </a:solidFill>
                <a:latin typeface="arial" pitchFamily="34"/>
                <a:ea typeface="StarSymbol" pitchFamily="2"/>
                <a:cs typeface="StarSymbol" pitchFamily="2"/>
              </a:rPr>
              <a:t>-1</a:t>
            </a:r>
          </a:p>
          <a:p>
            <a:pPr hangingPunct="0"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>
                <a:solidFill>
                  <a:srgbClr val="000000"/>
                </a:solidFill>
                <a:latin typeface="arial" pitchFamily="34"/>
                <a:ea typeface="StarSymbol" pitchFamily="2"/>
                <a:cs typeface="StarSymbol" pitchFamily="2"/>
              </a:rPr>
              <a:t>Continuum production: 10.52 </a:t>
            </a:r>
            <a:r>
              <a:rPr lang="en-US" dirty="0" err="1">
                <a:solidFill>
                  <a:srgbClr val="000000"/>
                </a:solidFill>
                <a:latin typeface="arial" pitchFamily="34"/>
                <a:ea typeface="StarSymbol" pitchFamily="2"/>
                <a:cs typeface="StarSymbol" pitchFamily="2"/>
              </a:rPr>
              <a:t>GeV</a:t>
            </a:r>
            <a:endParaRPr lang="en-US" dirty="0">
              <a:solidFill>
                <a:srgbClr val="000000"/>
              </a:solidFill>
              <a:latin typeface="arial" pitchFamily="34"/>
              <a:ea typeface="StarSymbol" pitchFamily="2"/>
              <a:cs typeface="StarSymbol" pitchFamily="2"/>
            </a:endParaRPr>
          </a:p>
          <a:p>
            <a:pPr hangingPunct="0"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 err="1">
                <a:solidFill>
                  <a:srgbClr val="000000"/>
                </a:solidFill>
                <a:latin typeface="arial" pitchFamily="34"/>
                <a:ea typeface="StarSymbol" pitchFamily="2"/>
                <a:cs typeface="StarSymbol" pitchFamily="2"/>
              </a:rPr>
              <a:t>e</a:t>
            </a:r>
            <a:r>
              <a:rPr lang="en-US" baseline="33000" dirty="0" err="1">
                <a:solidFill>
                  <a:srgbClr val="000000"/>
                </a:solidFill>
                <a:latin typeface="arial" pitchFamily="34"/>
                <a:ea typeface="StarSymbol" pitchFamily="2"/>
                <a:cs typeface="StarSymbol" pitchFamily="2"/>
              </a:rPr>
              <a:t>+</a:t>
            </a:r>
            <a:r>
              <a:rPr lang="en-US" dirty="0" err="1">
                <a:solidFill>
                  <a:srgbClr val="000000"/>
                </a:solidFill>
                <a:latin typeface="arial" pitchFamily="34"/>
                <a:ea typeface="StarSymbol" pitchFamily="2"/>
                <a:cs typeface="StarSymbol" pitchFamily="2"/>
              </a:rPr>
              <a:t>e</a:t>
            </a:r>
            <a:r>
              <a:rPr lang="en-US" baseline="33000" dirty="0">
                <a:solidFill>
                  <a:srgbClr val="000000"/>
                </a:solidFill>
                <a:latin typeface="arial" pitchFamily="34"/>
                <a:ea typeface="StarSymbol" pitchFamily="2"/>
                <a:cs typeface="StarSymbol" pitchFamily="2"/>
              </a:rPr>
              <a:t>-</a:t>
            </a:r>
            <a:r>
              <a:rPr lang="zh-CN" altLang="en-US" dirty="0">
                <a:solidFill>
                  <a:srgbClr val="000000"/>
                </a:solidFill>
                <a:latin typeface="StarSymbol" pitchFamily="18"/>
                <a:ea typeface="StarSymbol" pitchFamily="2"/>
                <a:cs typeface="StarSymbol" pitchFamily="2"/>
              </a:rPr>
              <a:t></a:t>
            </a:r>
            <a:r>
              <a:rPr lang="en-US" dirty="0">
                <a:solidFill>
                  <a:srgbClr val="000000"/>
                </a:solidFill>
                <a:latin typeface="Arial" pitchFamily="34"/>
                <a:ea typeface="StarSymbol" pitchFamily="2"/>
                <a:cs typeface="StarSymbol" pitchFamily="2"/>
              </a:rPr>
              <a:t>(u, d, s, c)</a:t>
            </a:r>
          </a:p>
          <a:p>
            <a:pPr hangingPunct="0"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>
                <a:solidFill>
                  <a:srgbClr val="000000"/>
                </a:solidFill>
                <a:latin typeface="Arial" pitchFamily="34"/>
                <a:ea typeface="StarSymbol" pitchFamily="2"/>
                <a:cs typeface="StarSymbol" pitchFamily="2"/>
              </a:rPr>
              <a:t>&gt;70 fb</a:t>
            </a:r>
            <a:r>
              <a:rPr lang="en-US" baseline="33000" dirty="0">
                <a:solidFill>
                  <a:srgbClr val="000000"/>
                </a:solidFill>
                <a:latin typeface="Arial" pitchFamily="34"/>
                <a:ea typeface="StarSymbol" pitchFamily="2"/>
                <a:cs typeface="StarSymbol" pitchFamily="2"/>
              </a:rPr>
              <a:t>-1</a:t>
            </a:r>
            <a:r>
              <a:rPr lang="en-US" dirty="0">
                <a:solidFill>
                  <a:srgbClr val="000000"/>
                </a:solidFill>
                <a:latin typeface="Arial" pitchFamily="34"/>
                <a:ea typeface="StarSymbol" pitchFamily="2"/>
                <a:cs typeface="StarSymbol" pitchFamily="2"/>
              </a:rPr>
              <a:t> =&gt; continuum</a:t>
            </a:r>
          </a:p>
        </p:txBody>
      </p:sp>
    </p:spTree>
    <p:extLst>
      <p:ext uri="{BB962C8B-B14F-4D97-AF65-F5344CB8AC3E}">
        <p14:creationId xmlns:p14="http://schemas.microsoft.com/office/powerpoint/2010/main" val="285527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6551923" y="6356985"/>
            <a:ext cx="2132706" cy="36414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0820" rIns="81639" bIns="40820" anchor="t" anchorCtr="0" compatLnSpc="1"/>
          <a:lstStyle/>
          <a:p>
            <a:pPr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fld id="{97D7ECB4-BDB9-447B-9AA4-8721E2296265}" type="slidenum">
              <a:pPr>
                <a:tabLst>
                  <a:tab pos="0" algn="l"/>
                  <a:tab pos="414726" algn="l"/>
                  <a:tab pos="829452" algn="l"/>
                  <a:tab pos="1244177" algn="l"/>
                  <a:tab pos="1658904" algn="l"/>
                  <a:tab pos="2073631" algn="l"/>
                  <a:tab pos="2488356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5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t>33</a:t>
            </a:fld>
            <a:endParaRPr lang="en-US" sz="1100">
              <a:solidFill>
                <a:srgbClr val="8B8B8B"/>
              </a:solidFill>
              <a:latin typeface="Calibri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56518" y="6356985"/>
            <a:ext cx="2132706" cy="36414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0820" rIns="81639" bIns="40820" anchor="ctr" anchorCtr="0" compatLnSpc="1"/>
          <a:lstStyle/>
          <a:p>
            <a:pPr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100">
                <a:solidFill>
                  <a:srgbClr val="8B8B8B"/>
                </a:solidFill>
                <a:latin typeface="Calibri" pitchFamily="18"/>
                <a:ea typeface="DejaVu Sans" pitchFamily="2"/>
                <a:cs typeface="DejaVu Sans" pitchFamily="2"/>
              </a:rPr>
              <a:t>Collins Asymmetries in Belle</a:t>
            </a:r>
          </a:p>
        </p:txBody>
      </p:sp>
      <p:sp>
        <p:nvSpPr>
          <p:cNvPr id="4" name="Freeform 3"/>
          <p:cNvSpPr/>
          <p:nvPr/>
        </p:nvSpPr>
        <p:spPr>
          <a:xfrm>
            <a:off x="3123462" y="6356985"/>
            <a:ext cx="2894223" cy="36414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0820" rIns="81639" bIns="40820" anchor="ctr" anchorCtr="0" compatLnSpc="1"/>
          <a:lstStyle/>
          <a:p>
            <a:pPr algn="ctr"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fld id="{8E439188-6760-43CC-B450-20B592BB5A0F}" type="slidenum">
              <a:pPr algn="ctr">
                <a:tabLst>
                  <a:tab pos="0" algn="l"/>
                  <a:tab pos="414726" algn="l"/>
                  <a:tab pos="829452" algn="l"/>
                  <a:tab pos="1244177" algn="l"/>
                  <a:tab pos="1658904" algn="l"/>
                  <a:tab pos="2073631" algn="l"/>
                  <a:tab pos="2488356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5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t>33</a:t>
            </a:fld>
            <a:endParaRPr lang="en-US" sz="1100">
              <a:solidFill>
                <a:srgbClr val="8B8B8B"/>
              </a:solidFill>
              <a:latin typeface="Calibri" pitchFamily="18"/>
              <a:ea typeface="DejaVu Sans" pitchFamily="2"/>
              <a:cs typeface="DejaVu Sans" pitchFamily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246" y="11430"/>
            <a:ext cx="8351873" cy="61538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eform 5"/>
          <p:cNvSpPr/>
          <p:nvPr/>
        </p:nvSpPr>
        <p:spPr>
          <a:xfrm>
            <a:off x="0" y="6172465"/>
            <a:ext cx="9142453" cy="4209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>
            <a:noFill/>
            <a:prstDash val="solid"/>
          </a:ln>
        </p:spPr>
        <p:txBody>
          <a:bodyPr vert="horz" wrap="square" lIns="81639" tIns="40820" rIns="81639" bIns="40820" anchor="t" anchorCtr="0" compatLnSpc="1">
            <a:spAutoFit/>
          </a:bodyPr>
          <a:lstStyle/>
          <a:p>
            <a:pPr algn="ctr"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Large acceptance, good tracking and particle identification!</a:t>
            </a:r>
          </a:p>
        </p:txBody>
      </p:sp>
      <p:sp>
        <p:nvSpPr>
          <p:cNvPr id="7" name="Freeform 6"/>
          <p:cNvSpPr/>
          <p:nvPr/>
        </p:nvSpPr>
        <p:spPr>
          <a:xfrm>
            <a:off x="8304524" y="0"/>
            <a:ext cx="837929" cy="137100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81639" tIns="42452" rIns="81639" bIns="42452" anchor="ctr" anchorCtr="0" compatLnSpc="1"/>
          <a:lstStyle/>
          <a:p>
            <a:pPr hangingPunct="0"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1600"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146246" y="3778920"/>
            <a:ext cx="873400" cy="31327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81639" tIns="40820" rIns="81639" bIns="40820" anchor="t" anchorCtr="0" compatLnSpc="1">
            <a:spAutoFit/>
          </a:bodyPr>
          <a:lstStyle/>
          <a:p>
            <a:pPr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500"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He/C2H6</a:t>
            </a:r>
          </a:p>
        </p:txBody>
      </p:sp>
    </p:spTree>
    <p:extLst>
      <p:ext uri="{BB962C8B-B14F-4D97-AF65-F5344CB8AC3E}">
        <p14:creationId xmlns:p14="http://schemas.microsoft.com/office/powerpoint/2010/main" val="347568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-76413" y="-7185"/>
            <a:ext cx="9371692" cy="13105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2945" tIns="41473" rIns="82945" bIns="41473" anchor="ctr" anchorCtr="0" compatLnSpc="1"/>
          <a:lstStyle/>
          <a:p>
            <a:pPr algn="ctr" hangingPunct="0"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360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Interference Fragmentation</a:t>
            </a:r>
            <a:r>
              <a:rPr lang="en-US" sz="3600">
                <a:solidFill>
                  <a:srgbClr val="000000"/>
                </a:solidFill>
                <a:latin typeface="Arial" pitchFamily="18"/>
                <a:ea typeface="Arial Unicode MS" pitchFamily="34"/>
                <a:cs typeface="Arial Unicode MS" pitchFamily="34"/>
              </a:rPr>
              <a:t>–thrust method</a:t>
            </a:r>
          </a:p>
        </p:txBody>
      </p:sp>
      <p:sp>
        <p:nvSpPr>
          <p:cNvPr id="3" name="Freeform 2"/>
          <p:cNvSpPr/>
          <p:nvPr/>
        </p:nvSpPr>
        <p:spPr>
          <a:xfrm>
            <a:off x="0" y="1686486"/>
            <a:ext cx="4952149" cy="445005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2945" tIns="41473" rIns="82945" bIns="41473" anchor="t" anchorCtr="0" compatLnSpc="1"/>
          <a:lstStyle/>
          <a:p>
            <a:pPr hangingPunct="0">
              <a:lnSpc>
                <a:spcPct val="80000"/>
              </a:lnSpc>
              <a:spcBef>
                <a:spcPts val="542"/>
              </a:spcBef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>
                <a:solidFill>
                  <a:srgbClr val="000000"/>
                </a:solidFill>
                <a:latin typeface="Arial" pitchFamily="18"/>
                <a:ea typeface="Arial Unicode MS" pitchFamily="34"/>
                <a:cs typeface="Arial Unicode MS" pitchFamily="34"/>
              </a:rPr>
              <a:t>e</a:t>
            </a:r>
            <a:r>
              <a:rPr lang="en-US" sz="2200" baseline="30000">
                <a:solidFill>
                  <a:srgbClr val="000000"/>
                </a:solidFill>
                <a:latin typeface="Arial" pitchFamily="18"/>
                <a:ea typeface="Arial Unicode MS" pitchFamily="34"/>
                <a:cs typeface="Arial Unicode MS" pitchFamily="34"/>
              </a:rPr>
              <a:t>+</a:t>
            </a:r>
            <a:r>
              <a:rPr lang="en-US" sz="2200">
                <a:solidFill>
                  <a:srgbClr val="000000"/>
                </a:solidFill>
                <a:latin typeface="Arial" pitchFamily="18"/>
                <a:ea typeface="Arial Unicode MS" pitchFamily="34"/>
                <a:cs typeface="Arial Unicode MS" pitchFamily="34"/>
              </a:rPr>
              <a:t>e</a:t>
            </a:r>
            <a:r>
              <a:rPr lang="en-US" sz="2200" baseline="30000">
                <a:solidFill>
                  <a:srgbClr val="000000"/>
                </a:solidFill>
                <a:latin typeface="Arial" pitchFamily="18"/>
                <a:ea typeface="Arial Unicode MS" pitchFamily="34"/>
                <a:cs typeface="Arial Unicode MS" pitchFamily="34"/>
              </a:rPr>
              <a:t>-</a:t>
            </a:r>
            <a:r>
              <a:rPr lang="en-US" sz="2200">
                <a:solidFill>
                  <a:srgbClr val="000000"/>
                </a:solidFill>
                <a:latin typeface="Wingdings" pitchFamily="18"/>
                <a:ea typeface="Arial Unicode MS" pitchFamily="34"/>
                <a:cs typeface="Arial Unicode MS" pitchFamily="34"/>
              </a:rPr>
              <a:t></a:t>
            </a:r>
            <a:r>
              <a:rPr lang="en-US" sz="2200">
                <a:solidFill>
                  <a:srgbClr val="000000"/>
                </a:solidFill>
                <a:latin typeface="Arial" pitchFamily="18"/>
                <a:ea typeface="Arial Unicode MS" pitchFamily="34"/>
                <a:cs typeface="Arial Unicode MS" pitchFamily="34"/>
              </a:rPr>
              <a:t> (</a:t>
            </a:r>
            <a:r>
              <a:rPr lang="en-US" sz="2200">
                <a:solidFill>
                  <a:srgbClr val="000000"/>
                </a:solidFill>
                <a:latin typeface="Symbol" pitchFamily="18"/>
                <a:ea typeface="ＭＳ Ｐゴシック" pitchFamily="2"/>
                <a:cs typeface="ＭＳ Ｐゴシック" pitchFamily="2"/>
              </a:rPr>
              <a:t></a:t>
            </a:r>
            <a:r>
              <a:rPr lang="en-US" sz="2200" baseline="30000">
                <a:solidFill>
                  <a:srgbClr val="000000"/>
                </a:solidFill>
                <a:latin typeface="Arial" pitchFamily="18"/>
                <a:ea typeface="Arial Unicode MS" pitchFamily="34"/>
                <a:cs typeface="Arial Unicode MS" pitchFamily="34"/>
              </a:rPr>
              <a:t>+</a:t>
            </a:r>
            <a:r>
              <a:rPr lang="en-US" sz="2200">
                <a:solidFill>
                  <a:srgbClr val="000000"/>
                </a:solidFill>
                <a:latin typeface="Symbol" pitchFamily="18"/>
                <a:ea typeface="ＭＳ Ｐゴシック" pitchFamily="2"/>
                <a:cs typeface="ＭＳ Ｐゴシック" pitchFamily="2"/>
              </a:rPr>
              <a:t></a:t>
            </a:r>
            <a:r>
              <a:rPr lang="en-US" sz="2200" baseline="30000">
                <a:solidFill>
                  <a:srgbClr val="000000"/>
                </a:solidFill>
                <a:latin typeface="Arial" pitchFamily="18"/>
                <a:ea typeface="Arial Unicode MS" pitchFamily="34"/>
                <a:cs typeface="Arial Unicode MS" pitchFamily="34"/>
              </a:rPr>
              <a:t>-</a:t>
            </a:r>
            <a:r>
              <a:rPr lang="en-US" sz="2200">
                <a:solidFill>
                  <a:srgbClr val="000000"/>
                </a:solidFill>
                <a:latin typeface="Arial" pitchFamily="18"/>
                <a:ea typeface="Arial Unicode MS" pitchFamily="34"/>
                <a:cs typeface="Arial Unicode MS" pitchFamily="34"/>
              </a:rPr>
              <a:t>)</a:t>
            </a:r>
            <a:r>
              <a:rPr lang="en-US" sz="2200" baseline="-25000">
                <a:solidFill>
                  <a:srgbClr val="000000"/>
                </a:solidFill>
                <a:latin typeface="Arial" pitchFamily="18"/>
                <a:ea typeface="Arial Unicode MS" pitchFamily="34"/>
                <a:cs typeface="Arial Unicode MS" pitchFamily="34"/>
              </a:rPr>
              <a:t>jet1</a:t>
            </a:r>
            <a:r>
              <a:rPr lang="en-US" sz="2200">
                <a:solidFill>
                  <a:srgbClr val="000000"/>
                </a:solidFill>
                <a:latin typeface="Arial" pitchFamily="18"/>
                <a:ea typeface="Arial Unicode MS" pitchFamily="34"/>
                <a:cs typeface="Arial Unicode MS" pitchFamily="34"/>
              </a:rPr>
              <a:t>(</a:t>
            </a:r>
            <a:r>
              <a:rPr lang="en-US" sz="2200">
                <a:solidFill>
                  <a:srgbClr val="000000"/>
                </a:solidFill>
                <a:latin typeface="Symbol" pitchFamily="18"/>
                <a:ea typeface="ＭＳ Ｐゴシック" pitchFamily="2"/>
                <a:cs typeface="ＭＳ Ｐゴシック" pitchFamily="2"/>
              </a:rPr>
              <a:t></a:t>
            </a:r>
            <a:r>
              <a:rPr lang="en-US" sz="2200" baseline="30000">
                <a:solidFill>
                  <a:srgbClr val="000000"/>
                </a:solidFill>
                <a:latin typeface="Symbol" pitchFamily="18"/>
                <a:ea typeface="ＭＳ Ｐゴシック" pitchFamily="2"/>
                <a:cs typeface="ＭＳ Ｐゴシック" pitchFamily="2"/>
              </a:rPr>
              <a:t></a:t>
            </a:r>
            <a:r>
              <a:rPr lang="en-US" sz="2200">
                <a:solidFill>
                  <a:srgbClr val="000000"/>
                </a:solidFill>
                <a:latin typeface="Symbol" pitchFamily="18"/>
                <a:ea typeface="ＭＳ Ｐゴシック" pitchFamily="2"/>
                <a:cs typeface="ＭＳ Ｐゴシック" pitchFamily="2"/>
              </a:rPr>
              <a:t></a:t>
            </a:r>
            <a:r>
              <a:rPr lang="en-US" sz="2200" baseline="30000">
                <a:solidFill>
                  <a:srgbClr val="000000"/>
                </a:solidFill>
                <a:latin typeface="Symbol" pitchFamily="18"/>
                <a:ea typeface="ＭＳ Ｐゴシック" pitchFamily="2"/>
                <a:cs typeface="ＭＳ Ｐゴシック" pitchFamily="2"/>
              </a:rPr>
              <a:t></a:t>
            </a:r>
            <a:r>
              <a:rPr lang="en-US" sz="2200">
                <a:solidFill>
                  <a:srgbClr val="000000"/>
                </a:solidFill>
                <a:latin typeface="Arial" pitchFamily="18"/>
                <a:ea typeface="Arial Unicode MS" pitchFamily="34"/>
                <a:cs typeface="Arial Unicode MS" pitchFamily="34"/>
              </a:rPr>
              <a:t>)</a:t>
            </a:r>
            <a:r>
              <a:rPr lang="en-US" sz="2200" baseline="-25000">
                <a:solidFill>
                  <a:srgbClr val="000000"/>
                </a:solidFill>
                <a:latin typeface="Arial" pitchFamily="18"/>
                <a:ea typeface="Arial Unicode MS" pitchFamily="34"/>
                <a:cs typeface="Arial Unicode MS" pitchFamily="34"/>
              </a:rPr>
              <a:t>jet2</a:t>
            </a:r>
            <a:r>
              <a:rPr lang="en-US" sz="2200">
                <a:solidFill>
                  <a:srgbClr val="000000"/>
                </a:solidFill>
                <a:latin typeface="Arial" pitchFamily="18"/>
                <a:ea typeface="Arial Unicode MS" pitchFamily="34"/>
                <a:cs typeface="Arial Unicode MS" pitchFamily="34"/>
              </a:rPr>
              <a:t>X</a:t>
            </a:r>
          </a:p>
          <a:p>
            <a:pPr hangingPunct="0">
              <a:lnSpc>
                <a:spcPct val="80000"/>
              </a:lnSpc>
              <a:spcBef>
                <a:spcPts val="542"/>
              </a:spcBef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Find pion pairs in opposite hemispheres</a:t>
            </a:r>
          </a:p>
          <a:p>
            <a:pPr hangingPunct="0">
              <a:lnSpc>
                <a:spcPct val="80000"/>
              </a:lnSpc>
              <a:spcBef>
                <a:spcPts val="542"/>
              </a:spcBef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>
                <a:solidFill>
                  <a:srgbClr val="000000"/>
                </a:solidFill>
                <a:latin typeface="Arial" pitchFamily="18"/>
                <a:ea typeface="Arial Unicode MS" pitchFamily="34"/>
                <a:cs typeface="Arial Unicode MS" pitchFamily="34"/>
              </a:rPr>
              <a:t>Theoretical guidance by papers of Boer,Jakob,Radici[PRD 67,(2003)] and Artru,Collins[ZPhysC69(1996)]</a:t>
            </a:r>
          </a:p>
          <a:p>
            <a:pPr hangingPunct="0">
              <a:lnSpc>
                <a:spcPct val="80000"/>
              </a:lnSpc>
              <a:spcBef>
                <a:spcPts val="542"/>
              </a:spcBef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>
                <a:solidFill>
                  <a:srgbClr val="000000"/>
                </a:solidFill>
                <a:latin typeface="Arial" pitchFamily="18"/>
                <a:ea typeface="Arial Unicode MS" pitchFamily="34"/>
                <a:cs typeface="Arial Unicode MS" pitchFamily="34"/>
              </a:rPr>
              <a:t>Early work by Collins, Heppelmann, Ladinsky [</a:t>
            </a:r>
            <a:r>
              <a:rPr lang="en-US" sz="220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NPB420(1994)]</a:t>
            </a:r>
          </a:p>
          <a:p>
            <a:pPr hangingPunct="0">
              <a:lnSpc>
                <a:spcPct val="80000"/>
              </a:lnSpc>
              <a:spcBef>
                <a:spcPts val="542"/>
              </a:spcBef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2200"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  <a:p>
            <a:pPr hangingPunct="0">
              <a:lnSpc>
                <a:spcPct val="80000"/>
              </a:lnSpc>
              <a:spcBef>
                <a:spcPts val="542"/>
              </a:spcBef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2200"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  <a:p>
            <a:pPr hangingPunct="0">
              <a:lnSpc>
                <a:spcPct val="80000"/>
              </a:lnSpc>
              <a:spcBef>
                <a:spcPts val="542"/>
              </a:spcBef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               transverse spin projection</a:t>
            </a:r>
          </a:p>
          <a:p>
            <a:pPr marL="391541" indent="-293900" hangingPunct="0">
              <a:lnSpc>
                <a:spcPct val="80000"/>
              </a:lnSpc>
              <a:spcBef>
                <a:spcPts val="542"/>
              </a:spcBef>
              <a:tabLst>
                <a:tab pos="391541" algn="l"/>
                <a:tab pos="806267" algn="l"/>
                <a:tab pos="1220993" algn="l"/>
                <a:tab pos="1635718" algn="l"/>
                <a:tab pos="2050445" algn="l"/>
                <a:tab pos="2465171" algn="l"/>
                <a:tab pos="2879896" algn="l"/>
                <a:tab pos="3294623" algn="l"/>
                <a:tab pos="3709350" algn="l"/>
                <a:tab pos="4124076" algn="l"/>
                <a:tab pos="4538802" algn="l"/>
                <a:tab pos="4953528" algn="l"/>
                <a:tab pos="5368253" algn="l"/>
                <a:tab pos="5782980" algn="l"/>
                <a:tab pos="6197705" algn="l"/>
                <a:tab pos="6612432" algn="l"/>
                <a:tab pos="7027159" algn="l"/>
                <a:tab pos="7441885" algn="l"/>
                <a:tab pos="7856611" algn="l"/>
                <a:tab pos="8271337" algn="l"/>
                <a:tab pos="8686063" algn="l"/>
              </a:tabLst>
            </a:pPr>
            <a:endParaRPr lang="en-US" sz="2200"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56518" y="6356985"/>
            <a:ext cx="2132706" cy="36577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ctr" anchorCtr="0" compatLnSpc="1"/>
          <a:lstStyle/>
          <a:p>
            <a:pPr hangingPunct="0"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fld id="{878FC587-A855-4CAF-849C-4ECB78819370}" type="slidenum">
              <a:pPr hangingPunct="0">
                <a:tabLst>
                  <a:tab pos="0" algn="l"/>
                  <a:tab pos="414726" algn="l"/>
                  <a:tab pos="829452" algn="l"/>
                  <a:tab pos="1244177" algn="l"/>
                  <a:tab pos="1658904" algn="l"/>
                  <a:tab pos="2073631" algn="l"/>
                  <a:tab pos="2488356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5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t>34</a:t>
            </a:fld>
            <a:endParaRPr lang="en-US" sz="1100">
              <a:solidFill>
                <a:srgbClr val="898989"/>
              </a:solidFill>
              <a:latin typeface="Arial Unicode MS" pitchFamily="34"/>
              <a:ea typeface="DejaVu Sans" pitchFamily="2"/>
              <a:cs typeface="DejaVu Sans" pitchFamily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648456" y="1142069"/>
            <a:ext cx="4495630" cy="3371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32931" y="5999702"/>
            <a:ext cx="4403543" cy="40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form 6"/>
          <p:cNvSpPr/>
          <p:nvPr/>
        </p:nvSpPr>
        <p:spPr>
          <a:xfrm>
            <a:off x="4572043" y="1523520"/>
            <a:ext cx="990756" cy="36273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1">
            <a:spAutoFit/>
          </a:bodyPr>
          <a:lstStyle/>
          <a:p>
            <a:pPr algn="r" hangingPunct="0">
              <a:spcBef>
                <a:spcPts val="1019"/>
              </a:spcBef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latin typeface="Symbol" pitchFamily="18"/>
                <a:ea typeface="DejaVu Sans" pitchFamily="2"/>
                <a:cs typeface="DejaVu Sans" pitchFamily="2"/>
              </a:rPr>
              <a:t></a:t>
            </a:r>
            <a:r>
              <a:rPr lang="en-US" baseline="-2500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2</a:t>
            </a:r>
            <a:r>
              <a:rPr lang="en-US">
                <a:solidFill>
                  <a:srgbClr val="000000"/>
                </a:solidFill>
                <a:latin typeface="Symbol" pitchFamily="18"/>
                <a:ea typeface="ＭＳ Ｐゴシック" pitchFamily="2"/>
                <a:cs typeface="ＭＳ Ｐゴシック" pitchFamily="2"/>
              </a:rPr>
              <a:t></a:t>
            </a:r>
          </a:p>
        </p:txBody>
      </p:sp>
      <p:sp>
        <p:nvSpPr>
          <p:cNvPr id="8" name="Freeform 7"/>
          <p:cNvSpPr/>
          <p:nvPr/>
        </p:nvSpPr>
        <p:spPr>
          <a:xfrm>
            <a:off x="7771592" y="3199883"/>
            <a:ext cx="914342" cy="36273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1">
            <a:spAutoFit/>
          </a:bodyPr>
          <a:lstStyle/>
          <a:p>
            <a:pPr algn="r" hangingPunct="0">
              <a:spcBef>
                <a:spcPts val="1019"/>
              </a:spcBef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latin typeface="Symbol" pitchFamily="18"/>
                <a:ea typeface="ＭＳ Ｐゴシック" pitchFamily="2"/>
                <a:cs typeface="ＭＳ Ｐゴシック" pitchFamily="2"/>
              </a:rPr>
              <a:t></a:t>
            </a:r>
            <a:r>
              <a:rPr lang="en-US">
                <a:solidFill>
                  <a:srgbClr val="000000"/>
                </a:solidFill>
                <a:latin typeface="Symbol" pitchFamily="18"/>
                <a:ea typeface="DejaVu Sans" pitchFamily="2"/>
                <a:cs typeface="DejaVu Sans" pitchFamily="2"/>
              </a:rPr>
              <a:t></a:t>
            </a:r>
            <a:r>
              <a:rPr lang="en-US" baseline="-2500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577294" y="2158730"/>
            <a:ext cx="345491" cy="432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7238987" y="2920654"/>
            <a:ext cx="388596" cy="432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8228110" y="2438287"/>
            <a:ext cx="950590" cy="43207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reeform 11"/>
          <p:cNvSpPr/>
          <p:nvPr/>
        </p:nvSpPr>
        <p:spPr>
          <a:xfrm>
            <a:off x="5333887" y="4572524"/>
            <a:ext cx="3809546" cy="157844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1">
            <a:spAutoFit/>
          </a:bodyPr>
          <a:lstStyle/>
          <a:p>
            <a:pPr hangingPunct="0">
              <a:spcBef>
                <a:spcPts val="1019"/>
              </a:spcBef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Model predictions by:</a:t>
            </a:r>
          </a:p>
          <a:p>
            <a:pPr hangingPunct="0">
              <a:spcBef>
                <a:spcPts val="1019"/>
              </a:spcBef>
              <a:buClr>
                <a:srgbClr val="000000"/>
              </a:buClr>
              <a:buSzPct val="100000"/>
              <a:buFont typeface="Calibri" pitchFamily="34"/>
              <a:buChar char="•"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Jaffe et al. [PRL </a:t>
            </a:r>
            <a:r>
              <a:rPr lang="en-US" b="1"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80,</a:t>
            </a:r>
            <a:r>
              <a:rPr lang="en-US"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(1998)]</a:t>
            </a:r>
          </a:p>
          <a:p>
            <a:pPr hangingPunct="0">
              <a:spcBef>
                <a:spcPts val="1019"/>
              </a:spcBef>
              <a:buClr>
                <a:srgbClr val="000000"/>
              </a:buClr>
              <a:buSzPct val="100000"/>
              <a:buFont typeface="Calibri" pitchFamily="34"/>
              <a:buChar char="•"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Radici et al. [PR</a:t>
            </a:r>
            <a:r>
              <a:rPr lang="en-US" b="1"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D 65, </a:t>
            </a:r>
            <a:r>
              <a:rPr lang="en-US"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(2002)]</a:t>
            </a:r>
          </a:p>
          <a:p>
            <a:pPr hangingPunct="0">
              <a:spcBef>
                <a:spcPts val="1019"/>
              </a:spcBef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>
              <a:solidFill>
                <a:srgbClr val="000000"/>
              </a:solidFill>
              <a:latin typeface="Calibri" pitchFamily="18"/>
              <a:ea typeface="DejaVu Sans" pitchFamily="2"/>
              <a:cs typeface="DejaVu Sans" pitchFamily="2"/>
            </a:endParaRPr>
          </a:p>
        </p:txBody>
      </p:sp>
      <p:graphicFrame>
        <p:nvGraphicFramePr>
          <p:cNvPr id="13" name="Object 12"/>
          <p:cNvGraphicFramePr/>
          <p:nvPr>
            <p:extLst>
              <p:ext uri="{D42A27DB-BD31-4B8C-83A1-F6EECF244321}">
                <p14:modId xmlns:p14="http://schemas.microsoft.com/office/powerpoint/2010/main" val="2792965997"/>
              </p:ext>
            </p:extLst>
          </p:nvPr>
        </p:nvGraphicFramePr>
        <p:xfrm>
          <a:off x="381000" y="4603977"/>
          <a:ext cx="777517" cy="653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6" r:id="rId9" imgW="20194073" imgH="13600090" progId="">
                  <p:embed/>
                </p:oleObj>
              </mc:Choice>
              <mc:Fallback>
                <p:oleObj r:id="rId9" imgW="20194073" imgH="1360009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1000" y="4603977"/>
                        <a:ext cx="777517" cy="653823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0">
                        <a:solidFill>
                          <a:srgbClr val="000000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593068" y="2860889"/>
            <a:ext cx="271691" cy="311411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1">
            <a:spAutoFit/>
          </a:bodyPr>
          <a:lstStyle/>
          <a:p>
            <a:pPr hangingPunct="0"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600">
                <a:solidFill>
                  <a:srgbClr val="000000"/>
                </a:solidFill>
                <a:latin typeface="Symbol" pitchFamily="18"/>
                <a:ea typeface="DejaVu Sans" pitchFamily="2"/>
                <a:cs typeface="DejaVu Sans" pitchFamily="2"/>
              </a:rPr>
              <a:t>q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90800" y="2926378"/>
            <a:ext cx="1676400" cy="3322022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8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BB08-BC9C-4F60-A8AE-A1C1E035EE28}" type="slidenum">
              <a:rPr lang="en-US"/>
              <a:pPr/>
              <a:t>35</a:t>
            </a:fld>
            <a:endParaRPr lang="en-US"/>
          </a:p>
        </p:txBody>
      </p:sp>
      <p:sp>
        <p:nvSpPr>
          <p:cNvPr id="2" name="AutoShape 2" descr="imap://avossen@imap.exchange.iu.edu:993/fetch%3EUID%3E/INBOX%3E6954?part=1.2&amp;type=image/png&amp;filename=final_asypanel_val0_mz_bin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p://avossen@imap.exchange.iu.edu:993/fetch%3EUID%3E/INBOX%3E6954?part=1.2&amp;type=image/png&amp;filename=final_asypanel_val0_mz_bin3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p://avossen@imap.exchange.iu.edu:993/fetch%3EUID%3E/INBOX%3E6954?part=1.2&amp;type=image/png&amp;filename=final_asypanel_val0_mz_bin3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43" y="1066800"/>
            <a:ext cx="8023957" cy="54530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6674" y="174193"/>
            <a:ext cx="8647326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300" dirty="0" smtClean="0">
                <a:solidFill>
                  <a:prstClr val="black"/>
                </a:solidFill>
                <a:ea typeface="+mj-ea"/>
                <a:cs typeface="+mj-cs"/>
              </a:rPr>
              <a:t>Results or IFF at          (z</a:t>
            </a:r>
            <a:r>
              <a:rPr lang="en-US" sz="4300" baseline="-25000" dirty="0" smtClean="0">
                <a:solidFill>
                  <a:prstClr val="black"/>
                </a:solidFill>
                <a:ea typeface="+mj-ea"/>
                <a:cs typeface="+mj-cs"/>
              </a:rPr>
              <a:t>1</a:t>
            </a:r>
            <a:r>
              <a:rPr lang="en-US" sz="4300" dirty="0" smtClean="0">
                <a:solidFill>
                  <a:prstClr val="black"/>
                </a:solidFill>
                <a:ea typeface="+mj-ea"/>
                <a:cs typeface="+mj-cs"/>
              </a:rPr>
              <a:t>x m</a:t>
            </a:r>
            <a:r>
              <a:rPr lang="en-US" sz="4300" baseline="-25000" dirty="0" smtClean="0">
                <a:solidFill>
                  <a:prstClr val="black"/>
                </a:solidFill>
                <a:ea typeface="+mj-ea"/>
                <a:cs typeface="+mj-cs"/>
              </a:rPr>
              <a:t>1</a:t>
            </a:r>
            <a:r>
              <a:rPr lang="en-US" sz="4300" dirty="0" smtClean="0">
                <a:solidFill>
                  <a:prstClr val="black"/>
                </a:solidFill>
                <a:ea typeface="+mj-ea"/>
                <a:cs typeface="+mj-cs"/>
              </a:rPr>
              <a:t>) </a:t>
            </a:r>
            <a:r>
              <a:rPr lang="en-US" sz="4300" dirty="0">
                <a:solidFill>
                  <a:prstClr val="black"/>
                </a:solidFill>
                <a:ea typeface="+mj-ea"/>
                <a:cs typeface="+mj-cs"/>
              </a:rPr>
              <a:t>Binning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6396335"/>
            <a:ext cx="4353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A.V. et. al, PRL</a:t>
            </a:r>
            <a:r>
              <a:rPr lang="en-US" sz="2400" b="1" dirty="0" smtClean="0">
                <a:solidFill>
                  <a:srgbClr val="FF0000"/>
                </a:solidFill>
              </a:rPr>
              <a:t> 107, </a:t>
            </a:r>
            <a:r>
              <a:rPr lang="en-US" sz="2400" dirty="0" smtClean="0">
                <a:solidFill>
                  <a:srgbClr val="FF0000"/>
                </a:solidFill>
              </a:rPr>
              <a:t>072004(2011)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17" descr="B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338"/>
            <a:ext cx="951299" cy="73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7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4529-930B-4102-9EBF-3A0C6B446161}" type="slidenum">
              <a:rPr lang="en-US"/>
              <a:pPr/>
              <a:t>36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533400"/>
          </a:xfrm>
        </p:spPr>
        <p:txBody>
          <a:bodyPr lIns="0" rIns="0" bIns="0" anchor="b">
            <a:normAutofit fontScale="90000"/>
          </a:bodyPr>
          <a:lstStyle/>
          <a:p>
            <a:r>
              <a:rPr lang="en-US" sz="3900"/>
              <a:t>Comparison to Theory Predictions</a:t>
            </a:r>
          </a:p>
        </p:txBody>
      </p:sp>
      <p:pic>
        <p:nvPicPr>
          <p:cNvPr id="140292" name="Content Placeholder 11" descr="final_asypanel_val0_mz_bin5.pn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85800"/>
            <a:ext cx="4572000" cy="3100388"/>
          </a:xfrm>
        </p:spPr>
      </p:pic>
      <p:pic>
        <p:nvPicPr>
          <p:cNvPr id="140293" name="Content Placeholder 12" descr="final_asypanel_val0_z_bin4.png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7075" y="685800"/>
            <a:ext cx="4606925" cy="3124200"/>
          </a:xfrm>
        </p:spPr>
      </p:pic>
      <p:sp>
        <p:nvSpPr>
          <p:cNvPr id="140294" name="TextBox 13"/>
          <p:cNvSpPr txBox="1">
            <a:spLocks noChangeArrowheads="1"/>
          </p:cNvSpPr>
          <p:nvPr/>
        </p:nvSpPr>
        <p:spPr bwMode="auto">
          <a:xfrm>
            <a:off x="152400" y="4357688"/>
            <a:ext cx="8839200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Leading order, </a:t>
            </a:r>
          </a:p>
          <a:p>
            <a:r>
              <a:rPr lang="en-US" sz="2000" dirty="0">
                <a:cs typeface="Arial" pitchFamily="34" charset="0"/>
              </a:rPr>
              <a:t>Mass dependence : Magnitude at low masses comparable, high masses significantly </a:t>
            </a:r>
            <a:r>
              <a:rPr lang="en-US" sz="2000" dirty="0" smtClean="0">
                <a:cs typeface="Arial" pitchFamily="34" charset="0"/>
              </a:rPr>
              <a:t>larger: More channels contribute  (e.g. charm)</a:t>
            </a:r>
            <a:endParaRPr lang="en-US" sz="2000" dirty="0">
              <a:cs typeface="Arial" pitchFamily="34" charset="0"/>
            </a:endParaRPr>
          </a:p>
          <a:p>
            <a:endParaRPr lang="en-US" sz="2000" dirty="0">
              <a:cs typeface="Arial" pitchFamily="34" charset="0"/>
            </a:endParaRPr>
          </a:p>
          <a:p>
            <a:r>
              <a:rPr lang="en-US" sz="2000" dirty="0">
                <a:cs typeface="Arial" pitchFamily="34" charset="0"/>
              </a:rPr>
              <a:t>Z dependence : Rising behavior steeper</a:t>
            </a:r>
          </a:p>
          <a:p>
            <a:endParaRPr lang="en-US" sz="2000" dirty="0">
              <a:cs typeface="Arial" pitchFamily="34" charset="0"/>
            </a:endParaRPr>
          </a:p>
        </p:txBody>
      </p:sp>
      <p:sp>
        <p:nvSpPr>
          <p:cNvPr id="140295" name="TextBox 12"/>
          <p:cNvSpPr txBox="1">
            <a:spLocks noChangeArrowheads="1"/>
          </p:cNvSpPr>
          <p:nvPr/>
        </p:nvSpPr>
        <p:spPr bwMode="auto">
          <a:xfrm>
            <a:off x="152400" y="3748088"/>
            <a:ext cx="876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>
                <a:cs typeface="Arial" pitchFamily="34" charset="0"/>
              </a:rPr>
              <a:t>Initial model description by Bacchetta,Checcopieri, Mukherjee, Radici : </a:t>
            </a:r>
            <a:r>
              <a:rPr lang="en-US" b="1">
                <a:cs typeface="Arial" pitchFamily="34" charset="0"/>
              </a:rPr>
              <a:t>Phys.Rev.D79:034029,2009</a:t>
            </a:r>
            <a:r>
              <a:rPr lang="en-US"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749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Hermes and Compass results on the proton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41507" y="1180574"/>
            <a:ext cx="5491758" cy="2562820"/>
            <a:chOff x="0" y="0"/>
            <a:chExt cx="4920" cy="2296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920" cy="2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"/>
            <p:cNvSpPr>
              <a:spLocks/>
            </p:cNvSpPr>
            <p:nvPr/>
          </p:nvSpPr>
          <p:spPr bwMode="auto">
            <a:xfrm>
              <a:off x="0" y="992"/>
              <a:ext cx="296" cy="29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66775" y="3886200"/>
            <a:ext cx="6143625" cy="2316137"/>
            <a:chOff x="0" y="0"/>
            <a:chExt cx="5504" cy="2074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" y="17"/>
              <a:ext cx="5477" cy="2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5"/>
            <p:cNvSpPr>
              <a:spLocks/>
            </p:cNvSpPr>
            <p:nvPr/>
          </p:nvSpPr>
          <p:spPr bwMode="auto">
            <a:xfrm>
              <a:off x="0" y="519"/>
              <a:ext cx="376" cy="37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/>
            </p:cNvSpPr>
            <p:nvPr/>
          </p:nvSpPr>
          <p:spPr bwMode="auto">
            <a:xfrm>
              <a:off x="27" y="0"/>
              <a:ext cx="148" cy="20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-161144" y="5867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… look different still, but …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B44FA702-1FB6-462C-9339-B3CB7EC78228}" type="slidenum">
              <a:rPr lang="en-US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5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8912" y="491913"/>
            <a:ext cx="6551923" cy="707886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lnSpc>
                <a:spcPct val="100000"/>
              </a:lnSpc>
            </a:pPr>
            <a:r>
              <a:rPr lang="en-US" sz="4000"/>
              <a:t>Upgrade to  </a:t>
            </a:r>
          </a:p>
        </p:txBody>
      </p:sp>
      <p:sp>
        <p:nvSpPr>
          <p:cNvPr id="3" name="Freeform 2"/>
          <p:cNvSpPr/>
          <p:nvPr/>
        </p:nvSpPr>
        <p:spPr>
          <a:xfrm>
            <a:off x="0" y="1012088"/>
            <a:ext cx="4767974" cy="426716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0820" rIns="81639" bIns="40820" anchor="t" anchorCtr="0" compatLnSpc="1"/>
          <a:lstStyle/>
          <a:p>
            <a:pPr>
              <a:spcBef>
                <a:spcPts val="576"/>
              </a:spcBef>
              <a:spcAft>
                <a:spcPts val="1291"/>
              </a:spcAft>
              <a:buClr>
                <a:srgbClr val="000000"/>
              </a:buClr>
              <a:buSzPct val="45000"/>
              <a:buFont typeface="Arial" pitchFamily="18"/>
              <a:buChar char="•"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Belle II is a significant upgrade to Belle and will sample 2 orders of magnitude higher luminosity</a:t>
            </a:r>
          </a:p>
          <a:p>
            <a:pPr>
              <a:spcBef>
                <a:spcPts val="576"/>
              </a:spcBef>
              <a:spcAft>
                <a:spcPts val="1291"/>
              </a:spcAft>
              <a:buClr>
                <a:srgbClr val="000000"/>
              </a:buClr>
              <a:buSzPct val="45000"/>
              <a:buFont typeface="Arial" pitchFamily="18"/>
              <a:buChar char="•"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High precision data will enable measurement of</a:t>
            </a:r>
          </a:p>
          <a:p>
            <a:pPr marL="0" lvl="1">
              <a:spcBef>
                <a:spcPts val="509"/>
              </a:spcBef>
              <a:spcAft>
                <a:spcPts val="1291"/>
              </a:spcAft>
              <a:buClr>
                <a:srgbClr val="000000"/>
              </a:buClr>
              <a:buSzPct val="45000"/>
              <a:buFont typeface="Arial" pitchFamily="18"/>
              <a:buChar char="–"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P-odd FFs</a:t>
            </a:r>
          </a:p>
          <a:p>
            <a:pPr marL="0" lvl="1">
              <a:spcBef>
                <a:spcPts val="509"/>
              </a:spcBef>
              <a:spcAft>
                <a:spcPts val="1291"/>
              </a:spcAft>
              <a:buClr>
                <a:srgbClr val="000000"/>
              </a:buClr>
              <a:buSzPct val="45000"/>
              <a:buFont typeface="Arial" pitchFamily="18"/>
              <a:buChar char="–"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Transverse momentum dependent FFs</a:t>
            </a:r>
          </a:p>
          <a:p>
            <a:pPr marL="0" lvl="1">
              <a:spcBef>
                <a:spcPts val="509"/>
              </a:spcBef>
              <a:spcAft>
                <a:spcPts val="1291"/>
              </a:spcAft>
              <a:buClr>
                <a:srgbClr val="000000"/>
              </a:buClr>
              <a:buSzPct val="45000"/>
              <a:buFont typeface="Arial" pitchFamily="18"/>
              <a:buChar char="–"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Charm suppression possible</a:t>
            </a:r>
          </a:p>
          <a:p>
            <a:pPr>
              <a:spcBef>
                <a:spcPts val="576"/>
              </a:spcBef>
              <a:spcAft>
                <a:spcPts val="1291"/>
              </a:spcAft>
              <a:buClr>
                <a:srgbClr val="000000"/>
              </a:buClr>
              <a:buSzPct val="45000"/>
              <a:buFont typeface="Arial" pitchFamily="18"/>
              <a:buChar char="•"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>
                <a:solidFill>
                  <a:srgbClr val="000000"/>
                </a:solidFill>
                <a:latin typeface="Calibri" pitchFamily="18"/>
                <a:ea typeface="DejaVu Sans" pitchFamily="2"/>
                <a:cs typeface="DejaVu Sans" pitchFamily="2"/>
              </a:rPr>
              <a:t>IU develops FEE for Barrel KLM detector crucial for high precision FF measurement of identified particles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65939" y="2132930"/>
            <a:ext cx="3841875" cy="304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184000" y="207382"/>
            <a:ext cx="1312083" cy="1065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719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>
          <a:xfrm>
            <a:off x="590550" y="1341388"/>
            <a:ext cx="8229600" cy="10795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smtClean="0"/>
              <a:t>After </a:t>
            </a:r>
            <a:r>
              <a:rPr lang="en-US" sz="1800" dirty="0" err="1" smtClean="0"/>
              <a:t>Ia</a:t>
            </a:r>
            <a:r>
              <a:rPr lang="en-US" sz="1800" dirty="0" smtClean="0"/>
              <a:t>) first direct measurement of </a:t>
            </a:r>
            <a:r>
              <a:rPr lang="en-US" sz="1800" b="1" dirty="0" smtClean="0">
                <a:solidFill>
                  <a:srgbClr val="009900"/>
                </a:solidFill>
              </a:rPr>
              <a:t>Collins FF</a:t>
            </a:r>
            <a:r>
              <a:rPr lang="en-US" sz="1800" dirty="0" smtClean="0"/>
              <a:t>, </a:t>
            </a:r>
            <a:br>
              <a:rPr lang="en-US" sz="1800" dirty="0" smtClean="0"/>
            </a:br>
            <a:r>
              <a:rPr lang="en-US" sz="1800" b="1" dirty="0" smtClean="0"/>
              <a:t>Ib) first direct measurement </a:t>
            </a:r>
            <a:r>
              <a:rPr lang="en-US" sz="1800" dirty="0" smtClean="0"/>
              <a:t>of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Interference FF:  S</a:t>
            </a:r>
            <a:r>
              <a:rPr lang="en-US" sz="1800" b="1" dirty="0" smtClean="0"/>
              <a:t>ignificant asymmetries </a:t>
            </a:r>
            <a:r>
              <a:rPr lang="en-US" sz="1800" dirty="0" smtClean="0"/>
              <a:t>rising with invariant mass and fractional energy, for complementary extraction of quark transversity distributions.</a:t>
            </a:r>
          </a:p>
          <a:p>
            <a:pPr>
              <a:spcBef>
                <a:spcPct val="50000"/>
              </a:spcBef>
              <a:defRPr/>
            </a:pPr>
            <a:r>
              <a:rPr lang="en-US" sz="1800" b="1" dirty="0" smtClean="0"/>
              <a:t>II) Preliminary Result</a:t>
            </a:r>
            <a:r>
              <a:rPr lang="en-US" sz="1800" dirty="0" smtClean="0"/>
              <a:t> for </a:t>
            </a:r>
            <a:r>
              <a:rPr lang="en-US" sz="1800" b="1" dirty="0" smtClean="0"/>
              <a:t>Pion and Kaon Multiplicities </a:t>
            </a:r>
            <a:r>
              <a:rPr lang="en-US" sz="1800" dirty="0" smtClean="0"/>
              <a:t>for more precise </a:t>
            </a:r>
            <a:r>
              <a:rPr lang="en-US" sz="1800" b="1" dirty="0" smtClean="0"/>
              <a:t>spin-averaged FF</a:t>
            </a:r>
            <a:r>
              <a:rPr lang="en-US" sz="1800" dirty="0" smtClean="0"/>
              <a:t>- publication expected until September 2012.</a:t>
            </a:r>
          </a:p>
          <a:p>
            <a:pPr>
              <a:spcBef>
                <a:spcPct val="50000"/>
              </a:spcBef>
              <a:defRPr/>
            </a:pPr>
            <a:endParaRPr lang="en-US" sz="1800" dirty="0" smtClean="0"/>
          </a:p>
          <a:p>
            <a:pPr>
              <a:spcBef>
                <a:spcPct val="50000"/>
              </a:spcBef>
              <a:defRPr/>
            </a:pPr>
            <a:r>
              <a:rPr lang="en-US" sz="1800" b="1" dirty="0" smtClean="0"/>
              <a:t>Future high precision measurements </a:t>
            </a:r>
            <a:r>
              <a:rPr lang="en-US" sz="1800" dirty="0" smtClean="0"/>
              <a:t>of Hadron FFs at </a:t>
            </a:r>
            <a:r>
              <a:rPr lang="en-US" sz="1800" b="1" dirty="0" smtClean="0"/>
              <a:t>Belle</a:t>
            </a:r>
            <a:r>
              <a:rPr lang="en-US" sz="1800" dirty="0" smtClean="0"/>
              <a:t>:</a:t>
            </a:r>
            <a:endParaRPr lang="en-US" sz="800" dirty="0" smtClean="0"/>
          </a:p>
          <a:p>
            <a:pPr>
              <a:spcBef>
                <a:spcPct val="50000"/>
              </a:spcBef>
              <a:buNone/>
              <a:defRPr/>
            </a:pP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1800" dirty="0" smtClean="0"/>
              <a:t>	- Kaon </a:t>
            </a:r>
            <a:r>
              <a:rPr lang="en-US" sz="1800" b="1" dirty="0" smtClean="0">
                <a:solidFill>
                  <a:srgbClr val="009900"/>
                </a:solidFill>
              </a:rPr>
              <a:t>Collins FF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en-US" sz="1800" b="1" dirty="0" smtClean="0">
                <a:solidFill>
                  <a:srgbClr val="009900"/>
                </a:solidFill>
              </a:rPr>
              <a:t>	</a:t>
            </a:r>
            <a:r>
              <a:rPr lang="en-US" sz="1800" dirty="0" smtClean="0"/>
              <a:t>	- Kaon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Interference FF 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		- </a:t>
            </a:r>
            <a:r>
              <a:rPr lang="en-US" sz="1800" dirty="0" smtClean="0"/>
              <a:t>chiral-odd </a:t>
            </a:r>
            <a:r>
              <a:rPr lang="el-GR" sz="1800" b="1" dirty="0" smtClean="0"/>
              <a:t>Λ</a:t>
            </a:r>
            <a:r>
              <a:rPr lang="en-US" sz="1800" b="1" dirty="0" smtClean="0"/>
              <a:t> FF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en-US" sz="800" b="1" dirty="0" smtClean="0"/>
              <a:t>		</a:t>
            </a:r>
            <a:r>
              <a:rPr lang="en-US" sz="1800" b="1" dirty="0" smtClean="0"/>
              <a:t>- k</a:t>
            </a:r>
            <a:r>
              <a:rPr lang="en-US" sz="1800" b="1" baseline="-25000" dirty="0" smtClean="0"/>
              <a:t>T</a:t>
            </a:r>
            <a:r>
              <a:rPr lang="en-US" sz="1800" b="1" dirty="0" smtClean="0"/>
              <a:t> dependence </a:t>
            </a:r>
            <a:r>
              <a:rPr lang="en-US" sz="1800" dirty="0" smtClean="0"/>
              <a:t>of </a:t>
            </a:r>
            <a:r>
              <a:rPr lang="en-US" sz="1800" b="1" dirty="0" smtClean="0">
                <a:solidFill>
                  <a:srgbClr val="009900"/>
                </a:solidFill>
              </a:rPr>
              <a:t>Collins</a:t>
            </a:r>
            <a:r>
              <a:rPr lang="en-US" sz="1800" dirty="0" smtClean="0"/>
              <a:t> and spin-averaged FF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en-US" sz="1800" dirty="0" smtClean="0"/>
              <a:t>		- spin-averaged </a:t>
            </a:r>
            <a:r>
              <a:rPr lang="en-US" sz="1800" b="1" dirty="0" smtClean="0"/>
              <a:t>di-hadron FF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	</a:t>
            </a:r>
          </a:p>
        </p:txBody>
      </p:sp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395931" y="591071"/>
            <a:ext cx="78484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 dirty="0" smtClean="0">
                <a:solidFill>
                  <a:srgbClr val="FF0000"/>
                </a:solidFill>
              </a:rPr>
              <a:t>4. Hadron FFs at Belle- Summary &amp; Outlook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3F1558-155C-4C93-AFEE-D96F659D317B}" type="slidenum">
              <a:rPr lang="en-US" smtClean="0"/>
              <a:pPr>
                <a:defRPr/>
              </a:pPr>
              <a:t>39</a:t>
            </a:fld>
            <a:r>
              <a:rPr lang="en-US" dirty="0" smtClean="0"/>
              <a:t>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796314"/>
      </p:ext>
    </p:extLst>
  </p:cSld>
  <p:clrMapOvr>
    <a:masterClrMapping/>
  </p:clrMapOvr>
  <p:transition advTm="5670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920750"/>
            <a:ext cx="4041775" cy="525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Slide Number Placeholder 2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A7D1D94-9DB2-4F4C-8D6C-67D496203C9E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PHENIX Detector at RHIC</a:t>
            </a:r>
          </a:p>
        </p:txBody>
      </p:sp>
      <p:sp>
        <p:nvSpPr>
          <p:cNvPr id="40065" name="Rectangle 129"/>
          <p:cNvSpPr>
            <a:spLocks noChangeArrowheads="1"/>
          </p:cNvSpPr>
          <p:nvPr/>
        </p:nvSpPr>
        <p:spPr bwMode="auto">
          <a:xfrm>
            <a:off x="2514600" y="4724400"/>
            <a:ext cx="152400" cy="304800"/>
          </a:xfrm>
          <a:prstGeom prst="rect">
            <a:avLst/>
          </a:prstGeom>
          <a:solidFill>
            <a:srgbClr val="FF66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66" name="Rectangle 130"/>
          <p:cNvSpPr>
            <a:spLocks noChangeArrowheads="1"/>
          </p:cNvSpPr>
          <p:nvPr/>
        </p:nvSpPr>
        <p:spPr bwMode="auto">
          <a:xfrm>
            <a:off x="1524000" y="4724400"/>
            <a:ext cx="152400" cy="304800"/>
          </a:xfrm>
          <a:prstGeom prst="rect">
            <a:avLst/>
          </a:prstGeom>
          <a:solidFill>
            <a:srgbClr val="FF66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81" name="Rectangle 145"/>
          <p:cNvSpPr>
            <a:spLocks noChangeArrowheads="1"/>
          </p:cNvSpPr>
          <p:nvPr/>
        </p:nvSpPr>
        <p:spPr bwMode="auto">
          <a:xfrm>
            <a:off x="2286000" y="990600"/>
            <a:ext cx="1371600" cy="2362200"/>
          </a:xfrm>
          <a:prstGeom prst="rect">
            <a:avLst/>
          </a:prstGeom>
          <a:solidFill>
            <a:srgbClr val="80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82" name="Rectangle 146"/>
          <p:cNvSpPr>
            <a:spLocks noChangeArrowheads="1"/>
          </p:cNvSpPr>
          <p:nvPr/>
        </p:nvSpPr>
        <p:spPr bwMode="auto">
          <a:xfrm>
            <a:off x="457200" y="990600"/>
            <a:ext cx="1447800" cy="2362200"/>
          </a:xfrm>
          <a:prstGeom prst="rect">
            <a:avLst/>
          </a:prstGeom>
          <a:solidFill>
            <a:srgbClr val="80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86" name="Rectangle 15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334000" y="990600"/>
            <a:ext cx="3582988" cy="1752600"/>
          </a:xfrm>
          <a:prstGeom prst="rect">
            <a:avLst/>
          </a:prstGeom>
          <a:blipFill rotWithShape="1">
            <a:blip r:embed="rId3"/>
            <a:stretch>
              <a:fillRect l="-1186" t="-1038" b="-4844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40087" name="Rectangle 15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334000" y="4800600"/>
            <a:ext cx="3582988" cy="914400"/>
          </a:xfrm>
          <a:prstGeom prst="rect">
            <a:avLst/>
          </a:prstGeom>
          <a:blipFill rotWithShape="1">
            <a:blip r:embed="rId4"/>
            <a:stretch>
              <a:fillRect l="-1186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4110" name="AutoShape 24" descr="https://www.phenix.bnl.gov/WWW/run/drawing/Phenix_20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1" name="AutoShape 26" descr="https://www.phenix.bnl.gov/WWW/run/drawing/Phenix_2011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9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65" grpId="0" animBg="1" autoUpdateAnimBg="0"/>
      <p:bldP spid="40066" grpId="0" animBg="1" autoUpdateAnimBg="0"/>
      <p:bldP spid="40081" grpId="0" animBg="1" autoUpdateAnimBg="0"/>
      <p:bldP spid="40082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Investigation of tracking detectors is underway, Example FGT extension with smaller inner radius: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2921" y="5068662"/>
            <a:ext cx="6665177" cy="1477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Goal: Simulate expected physics signals from Jet asymmetries and modulations of hadron around jets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9"/>
          <a:stretch/>
        </p:blipFill>
        <p:spPr bwMode="auto">
          <a:xfrm>
            <a:off x="152400" y="1113243"/>
            <a:ext cx="3628410" cy="3434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35E0-88F7-407B-980F-E39C055BDBBB}" type="slidenum">
              <a:rPr lang="en-US" smtClean="0"/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66828" y="1143000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h=1.0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2253734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h=2.0</a:t>
            </a:r>
            <a:endParaRPr lang="en-US" dirty="0"/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5253777" y="3733466"/>
            <a:ext cx="3862505" cy="3186669"/>
            <a:chOff x="3011515" y="4114800"/>
            <a:chExt cx="5114894" cy="4546601"/>
          </a:xfrm>
        </p:grpSpPr>
        <p:sp>
          <p:nvSpPr>
            <p:cNvPr id="11" name="Oval 2"/>
            <p:cNvSpPr>
              <a:spLocks/>
            </p:cNvSpPr>
            <p:nvPr/>
          </p:nvSpPr>
          <p:spPr bwMode="auto">
            <a:xfrm flipH="1">
              <a:off x="6716718" y="4495800"/>
              <a:ext cx="546097" cy="54610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FF"/>
                </a:gs>
              </a:gsLst>
              <a:lin ang="19140000" scaled="1"/>
            </a:gradFill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3"/>
            <p:cNvSpPr>
              <a:spLocks/>
            </p:cNvSpPr>
            <p:nvPr/>
          </p:nvSpPr>
          <p:spPr bwMode="auto">
            <a:xfrm rot="21442665" flipH="1">
              <a:off x="3011515" y="4557713"/>
              <a:ext cx="5033907" cy="410368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8774" y="2585"/>
                  </a:lnTo>
                  <a:lnTo>
                    <a:pt x="21600" y="21600"/>
                  </a:lnTo>
                  <a:lnTo>
                    <a:pt x="5104" y="15368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gradFill rotWithShape="0">
              <a:gsLst>
                <a:gs pos="0">
                  <a:srgbClr val="191919">
                    <a:alpha val="60999"/>
                  </a:srgbClr>
                </a:gs>
                <a:gs pos="100000">
                  <a:srgbClr val="CCCCCC">
                    <a:alpha val="60999"/>
                  </a:srgbClr>
                </a:gs>
              </a:gsLst>
              <a:lin ang="2082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4"/>
            <p:cNvSpPr>
              <a:spLocks noChangeShapeType="1"/>
            </p:cNvSpPr>
            <p:nvPr/>
          </p:nvSpPr>
          <p:spPr bwMode="auto">
            <a:xfrm flipH="1">
              <a:off x="3832502" y="6210300"/>
              <a:ext cx="4293907" cy="238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 flipH="1">
              <a:off x="5001258" y="4724400"/>
              <a:ext cx="1981803" cy="33512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utoShape 6"/>
            <p:cNvSpPr>
              <a:spLocks/>
            </p:cNvSpPr>
            <p:nvPr/>
          </p:nvSpPr>
          <p:spPr bwMode="auto">
            <a:xfrm flipH="1">
              <a:off x="6144606" y="5867400"/>
              <a:ext cx="317597" cy="24130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1600" y="0"/>
                  </a:moveTo>
                  <a:lnTo>
                    <a:pt x="17280" y="0"/>
                  </a:lnTo>
                  <a:lnTo>
                    <a:pt x="12960" y="2274"/>
                  </a:lnTo>
                  <a:lnTo>
                    <a:pt x="8640" y="5684"/>
                  </a:lnTo>
                  <a:lnTo>
                    <a:pt x="4320" y="10232"/>
                  </a:lnTo>
                  <a:lnTo>
                    <a:pt x="1728" y="15916"/>
                  </a:lnTo>
                  <a:lnTo>
                    <a:pt x="0" y="21600"/>
                  </a:lnTo>
                </a:path>
              </a:pathLst>
            </a:custGeom>
            <a:noFill/>
            <a:ln w="762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7"/>
            <p:cNvSpPr>
              <a:spLocks/>
            </p:cNvSpPr>
            <p:nvPr/>
          </p:nvSpPr>
          <p:spPr bwMode="auto">
            <a:xfrm flipH="1">
              <a:off x="5852417" y="5803900"/>
              <a:ext cx="1600687" cy="196850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8171" y="4877"/>
                  </a:lnTo>
                  <a:lnTo>
                    <a:pt x="21600" y="21600"/>
                  </a:lnTo>
                  <a:lnTo>
                    <a:pt x="6962" y="1766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gradFill rotWithShape="0">
              <a:gsLst>
                <a:gs pos="0">
                  <a:srgbClr val="000000">
                    <a:alpha val="84998"/>
                  </a:srgbClr>
                </a:gs>
                <a:gs pos="100000">
                  <a:srgbClr val="B3B3B3">
                    <a:alpha val="84998"/>
                  </a:srgbClr>
                </a:gs>
              </a:gsLst>
              <a:lin ang="210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 flipH="1">
              <a:off x="4632846" y="5727700"/>
              <a:ext cx="3048928" cy="9763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AutoShape 9"/>
            <p:cNvSpPr>
              <a:spLocks/>
            </p:cNvSpPr>
            <p:nvPr/>
          </p:nvSpPr>
          <p:spPr bwMode="auto">
            <a:xfrm rot="5400000" flipH="1">
              <a:off x="5534994" y="5486352"/>
              <a:ext cx="1143000" cy="317597"/>
            </a:xfrm>
            <a:prstGeom prst="rightArrow">
              <a:avLst>
                <a:gd name="adj1" fmla="val 15000"/>
                <a:gd name="adj2" fmla="val 61998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0"/>
            <p:cNvSpPr>
              <a:spLocks noChangeShapeType="1"/>
            </p:cNvSpPr>
            <p:nvPr/>
          </p:nvSpPr>
          <p:spPr bwMode="auto">
            <a:xfrm rot="10800000" flipH="1">
              <a:off x="6576537" y="4724400"/>
              <a:ext cx="406524" cy="6985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stealth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 flipH="1">
              <a:off x="5001258" y="7340600"/>
              <a:ext cx="431931" cy="73660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 type="stealth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2"/>
            <p:cNvSpPr>
              <a:spLocks/>
            </p:cNvSpPr>
            <p:nvPr/>
          </p:nvSpPr>
          <p:spPr bwMode="auto">
            <a:xfrm flipH="1">
              <a:off x="4645042" y="7924801"/>
              <a:ext cx="546097" cy="54610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FF"/>
                </a:gs>
              </a:gsLst>
              <a:lin ang="19140000" scaled="1"/>
            </a:gradFill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AutoShape 13"/>
            <p:cNvSpPr>
              <a:spLocks/>
            </p:cNvSpPr>
            <p:nvPr/>
          </p:nvSpPr>
          <p:spPr bwMode="auto">
            <a:xfrm flipH="1">
              <a:off x="5903233" y="5422900"/>
              <a:ext cx="1003605" cy="215900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7590" y="8357"/>
                  </a:moveTo>
                  <a:lnTo>
                    <a:pt x="21600" y="21600"/>
                  </a:lnTo>
                  <a:lnTo>
                    <a:pt x="4101" y="14104"/>
                  </a:lnTo>
                  <a:lnTo>
                    <a:pt x="0" y="0"/>
                  </a:lnTo>
                  <a:lnTo>
                    <a:pt x="17590" y="8357"/>
                  </a:lnTo>
                  <a:close/>
                  <a:moveTo>
                    <a:pt x="17590" y="8357"/>
                  </a:moveTo>
                </a:path>
              </a:pathLst>
            </a:custGeom>
            <a:gradFill rotWithShape="0">
              <a:gsLst>
                <a:gs pos="0">
                  <a:srgbClr val="0000FF">
                    <a:alpha val="73000"/>
                  </a:srgbClr>
                </a:gs>
                <a:gs pos="100000">
                  <a:srgbClr val="66FFFF">
                    <a:alpha val="73000"/>
                  </a:srgbClr>
                </a:gs>
              </a:gsLst>
              <a:lin ang="210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 flipH="1">
              <a:off x="6004863" y="6019800"/>
              <a:ext cx="88927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>
              <a:off x="6004863" y="6172200"/>
              <a:ext cx="0" cy="203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 rot="10800000" flipH="1">
              <a:off x="5788898" y="7213600"/>
              <a:ext cx="152446" cy="965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stealth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 rot="10800000" flipH="1">
              <a:off x="5839713" y="6235700"/>
              <a:ext cx="266781" cy="16256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 rot="10800000">
              <a:off x="6119198" y="6223000"/>
              <a:ext cx="508155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 rot="10800000">
              <a:off x="6424091" y="6553200"/>
              <a:ext cx="317597" cy="3175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AutoShape 20"/>
            <p:cNvSpPr>
              <a:spLocks/>
            </p:cNvSpPr>
            <p:nvPr/>
          </p:nvSpPr>
          <p:spPr bwMode="auto">
            <a:xfrm rot="20482482" flipH="1">
              <a:off x="6462203" y="7112000"/>
              <a:ext cx="63519" cy="27940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1600" y="0"/>
                  </a:moveTo>
                  <a:lnTo>
                    <a:pt x="9257" y="2979"/>
                  </a:lnTo>
                  <a:lnTo>
                    <a:pt x="3086" y="6703"/>
                  </a:lnTo>
                  <a:lnTo>
                    <a:pt x="0" y="11172"/>
                  </a:lnTo>
                  <a:lnTo>
                    <a:pt x="0" y="14897"/>
                  </a:lnTo>
                  <a:lnTo>
                    <a:pt x="6171" y="21600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1"/>
            <p:cNvSpPr>
              <a:spLocks noChangeShapeType="1"/>
            </p:cNvSpPr>
            <p:nvPr/>
          </p:nvSpPr>
          <p:spPr bwMode="auto">
            <a:xfrm flipH="1">
              <a:off x="5865121" y="7366000"/>
              <a:ext cx="762232" cy="2667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2"/>
            <p:cNvSpPr>
              <a:spLocks/>
            </p:cNvSpPr>
            <p:nvPr/>
          </p:nvSpPr>
          <p:spPr bwMode="auto">
            <a:xfrm>
              <a:off x="6190658" y="7099300"/>
              <a:ext cx="360472" cy="393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900" i="1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Φ</a:t>
              </a:r>
              <a:r>
                <a:rPr lang="en-US" sz="1900" i="1" baseline="-6000">
                  <a:solidFill>
                    <a:srgbClr val="FFFFFF"/>
                  </a:solidFill>
                  <a:ea typeface="Gill Sans" charset="0"/>
                  <a:cs typeface="Gill Sans" charset="0"/>
                </a:rPr>
                <a:t>h</a:t>
              </a:r>
            </a:p>
          </p:txBody>
        </p:sp>
        <p:sp>
          <p:nvSpPr>
            <p:cNvPr id="32" name="Rectangle 23"/>
            <p:cNvSpPr>
              <a:spLocks/>
            </p:cNvSpPr>
            <p:nvPr/>
          </p:nvSpPr>
          <p:spPr bwMode="auto">
            <a:xfrm>
              <a:off x="4329541" y="7416800"/>
              <a:ext cx="855923" cy="393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rgbClr val="FFFF00"/>
                  </a:solidFill>
                  <a:latin typeface="Arial Italic" charset="0"/>
                  <a:ea typeface="Arial Italic" charset="0"/>
                  <a:cs typeface="Arial Italic" charset="0"/>
                  <a:sym typeface="Arial Italic" charset="0"/>
                </a:rPr>
                <a:t>–p</a:t>
              </a:r>
              <a:r>
                <a:rPr lang="en-US" sz="2100" baseline="-6000">
                  <a:solidFill>
                    <a:srgbClr val="FFFF00"/>
                  </a:solidFill>
                  <a:latin typeface="Arial Italic" charset="0"/>
                  <a:ea typeface="Arial Italic" charset="0"/>
                  <a:cs typeface="Arial Italic" charset="0"/>
                  <a:sym typeface="Arial Italic" charset="0"/>
                </a:rPr>
                <a:t>beam</a:t>
              </a:r>
            </a:p>
          </p:txBody>
        </p:sp>
        <p:sp>
          <p:nvSpPr>
            <p:cNvPr id="33" name="Rectangle 24"/>
            <p:cNvSpPr>
              <a:spLocks/>
            </p:cNvSpPr>
            <p:nvPr/>
          </p:nvSpPr>
          <p:spPr bwMode="auto">
            <a:xfrm>
              <a:off x="6754392" y="5080000"/>
              <a:ext cx="706653" cy="393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rgbClr val="0000FF"/>
                  </a:solidFill>
                  <a:latin typeface="Arial Italic" charset="0"/>
                  <a:ea typeface="Arial Italic" charset="0"/>
                  <a:cs typeface="Arial Italic" charset="0"/>
                  <a:sym typeface="Arial Italic" charset="0"/>
                </a:rPr>
                <a:t>p</a:t>
              </a:r>
              <a:r>
                <a:rPr lang="en-US" sz="2100" baseline="-6000">
                  <a:solidFill>
                    <a:srgbClr val="0000FF"/>
                  </a:solidFill>
                  <a:latin typeface="Arial Italic" charset="0"/>
                  <a:ea typeface="Arial Italic" charset="0"/>
                  <a:cs typeface="Arial Italic" charset="0"/>
                  <a:sym typeface="Arial Italic" charset="0"/>
                </a:rPr>
                <a:t>beam</a:t>
              </a:r>
            </a:p>
          </p:txBody>
        </p:sp>
        <p:sp>
          <p:nvSpPr>
            <p:cNvPr id="34" name="Rectangle 25"/>
            <p:cNvSpPr>
              <a:spLocks/>
            </p:cNvSpPr>
            <p:nvPr/>
          </p:nvSpPr>
          <p:spPr bwMode="auto">
            <a:xfrm>
              <a:off x="5615808" y="5276850"/>
              <a:ext cx="425580" cy="406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100" dirty="0">
                  <a:solidFill>
                    <a:srgbClr val="0000FF"/>
                  </a:solidFill>
                  <a:latin typeface="Arial Italic" charset="0"/>
                  <a:ea typeface="Arial Italic" charset="0"/>
                  <a:cs typeface="Arial Italic" charset="0"/>
                  <a:sym typeface="Arial Italic" charset="0"/>
                </a:rPr>
                <a:t>S</a:t>
              </a:r>
              <a:r>
                <a:rPr lang="en-US" sz="2100" baseline="-6000" dirty="0">
                  <a:solidFill>
                    <a:srgbClr val="0000FF"/>
                  </a:solidFill>
                  <a:latin typeface="Arial Italic" charset="0"/>
                  <a:ea typeface="Apple Symbols" charset="2"/>
                  <a:cs typeface="Apple Symbols" charset="2"/>
                  <a:sym typeface="Arial Italic" charset="0"/>
                </a:rPr>
                <a:t>⊥</a:t>
              </a:r>
            </a:p>
          </p:txBody>
        </p:sp>
        <p:sp>
          <p:nvSpPr>
            <p:cNvPr id="35" name="Rectangle 26"/>
            <p:cNvSpPr>
              <a:spLocks/>
            </p:cNvSpPr>
            <p:nvPr/>
          </p:nvSpPr>
          <p:spPr bwMode="auto">
            <a:xfrm>
              <a:off x="6344692" y="6197600"/>
              <a:ext cx="382704" cy="393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chemeClr val="tx1"/>
                  </a:solidFill>
                  <a:latin typeface="Arial Italic" charset="0"/>
                  <a:ea typeface="Arial Italic" charset="0"/>
                  <a:cs typeface="Arial Italic" charset="0"/>
                  <a:sym typeface="Arial Italic" charset="0"/>
                </a:rPr>
                <a:t>p</a:t>
              </a:r>
              <a:r>
                <a:rPr lang="en-US" sz="2100" baseline="-6000">
                  <a:solidFill>
                    <a:schemeClr val="tx1"/>
                  </a:solidFill>
                  <a:latin typeface="Arial Italic" charset="0"/>
                  <a:ea typeface="Arial Italic" charset="0"/>
                  <a:cs typeface="Arial Italic" charset="0"/>
                  <a:sym typeface="Arial Italic" charset="0"/>
                </a:rPr>
                <a:t>π</a:t>
              </a:r>
            </a:p>
          </p:txBody>
        </p:sp>
        <p:sp>
          <p:nvSpPr>
            <p:cNvPr id="36" name="Rectangle 27"/>
            <p:cNvSpPr>
              <a:spLocks/>
            </p:cNvSpPr>
            <p:nvPr/>
          </p:nvSpPr>
          <p:spPr bwMode="auto">
            <a:xfrm>
              <a:off x="5457009" y="8178800"/>
              <a:ext cx="608198" cy="393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  <a:latin typeface="Arial Italic" charset="0"/>
                  <a:ea typeface="Arial Italic" charset="0"/>
                  <a:cs typeface="Arial Italic" charset="0"/>
                  <a:sym typeface="Arial Italic" charset="0"/>
                </a:rPr>
                <a:t>P</a:t>
              </a:r>
              <a:r>
                <a:rPr lang="en-US" sz="2100" baseline="-6000">
                  <a:solidFill>
                    <a:srgbClr val="FF0000"/>
                  </a:solidFill>
                  <a:latin typeface="Arial Italic" charset="0"/>
                  <a:ea typeface="Arial Italic" charset="0"/>
                  <a:cs typeface="Arial Italic" charset="0"/>
                  <a:sym typeface="Arial Italic" charset="0"/>
                </a:rPr>
                <a:t>JET</a:t>
              </a:r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 flipH="1">
              <a:off x="5890529" y="6781800"/>
              <a:ext cx="851159" cy="812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stealth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29"/>
            <p:cNvSpPr>
              <a:spLocks/>
            </p:cNvSpPr>
            <p:nvPr/>
          </p:nvSpPr>
          <p:spPr bwMode="auto">
            <a:xfrm>
              <a:off x="6114434" y="6743700"/>
              <a:ext cx="282661" cy="393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100" dirty="0" err="1">
                  <a:solidFill>
                    <a:schemeClr val="tx1"/>
                  </a:solidFill>
                  <a:latin typeface="Arial Italic" charset="0"/>
                  <a:ea typeface="Arial Italic" charset="0"/>
                  <a:cs typeface="Arial Italic" charset="0"/>
                  <a:sym typeface="Arial Italic" charset="0"/>
                </a:rPr>
                <a:t>j</a:t>
              </a:r>
              <a:r>
                <a:rPr lang="en-US" sz="2100" baseline="-6000" dirty="0" err="1">
                  <a:solidFill>
                    <a:schemeClr val="tx1"/>
                  </a:solidFill>
                  <a:latin typeface="Arial Italic" charset="0"/>
                  <a:ea typeface="Arial Italic" charset="0"/>
                  <a:cs typeface="Arial Italic" charset="0"/>
                  <a:sym typeface="Arial Italic" charset="0"/>
                </a:rPr>
                <a:t>T</a:t>
              </a:r>
              <a:endParaRPr lang="en-US" sz="2100" baseline="-6000" dirty="0">
                <a:solidFill>
                  <a:schemeClr val="tx1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endParaRPr>
            </a:p>
          </p:txBody>
        </p:sp>
        <p:sp>
          <p:nvSpPr>
            <p:cNvPr id="39" name="Rectangle 32"/>
            <p:cNvSpPr>
              <a:spLocks/>
            </p:cNvSpPr>
            <p:nvPr/>
          </p:nvSpPr>
          <p:spPr bwMode="auto">
            <a:xfrm>
              <a:off x="6154134" y="5340350"/>
              <a:ext cx="535150" cy="558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3000" b="1" i="1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Φ</a:t>
              </a:r>
              <a:r>
                <a:rPr lang="en-US" sz="3000" b="1" i="1" baseline="-6000">
                  <a:solidFill>
                    <a:srgbClr val="FFFFFF"/>
                  </a:solidFill>
                  <a:ea typeface="Gill Sans" charset="0"/>
                  <a:cs typeface="Gill Sans" charset="0"/>
                </a:rPr>
                <a:t>S</a:t>
              </a:r>
            </a:p>
          </p:txBody>
        </p:sp>
        <p:sp>
          <p:nvSpPr>
            <p:cNvPr id="40" name="AutoShape 9"/>
            <p:cNvSpPr>
              <a:spLocks/>
            </p:cNvSpPr>
            <p:nvPr/>
          </p:nvSpPr>
          <p:spPr bwMode="auto">
            <a:xfrm rot="5400000" flipH="1">
              <a:off x="6769100" y="4152900"/>
              <a:ext cx="457200" cy="381000"/>
            </a:xfrm>
            <a:prstGeom prst="rightArrow">
              <a:avLst>
                <a:gd name="adj1" fmla="val 15000"/>
                <a:gd name="adj2" fmla="val 62000"/>
              </a:avLst>
            </a:prstGeom>
            <a:solidFill>
              <a:srgbClr val="FF12B7"/>
            </a:solidFill>
            <a:ln w="25400">
              <a:solidFill>
                <a:srgbClr val="FF12B7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00538" y="373346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h</a:t>
            </a:r>
            <a:endParaRPr lang="en-US" dirty="0">
              <a:latin typeface="Symbol" pitchFamily="18" charset="2"/>
            </a:endParaRP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825" y="980963"/>
            <a:ext cx="2981629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981" y="3076463"/>
            <a:ext cx="3017971" cy="181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44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492" y="714375"/>
            <a:ext cx="6974086" cy="570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/>
          </p:cNvSpPr>
          <p:nvPr/>
        </p:nvSpPr>
        <p:spPr bwMode="auto">
          <a:xfrm>
            <a:off x="3080742" y="3232547"/>
            <a:ext cx="258961" cy="1062633"/>
          </a:xfrm>
          <a:prstGeom prst="rect">
            <a:avLst/>
          </a:prstGeom>
          <a:solidFill>
            <a:srgbClr val="008000">
              <a:alpha val="79999"/>
            </a:srgb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67" name="Rectangle 3"/>
          <p:cNvSpPr>
            <a:spLocks/>
          </p:cNvSpPr>
          <p:nvPr/>
        </p:nvSpPr>
        <p:spPr bwMode="auto">
          <a:xfrm>
            <a:off x="4393406" y="3018234"/>
            <a:ext cx="62508" cy="437555"/>
          </a:xfrm>
          <a:prstGeom prst="rect">
            <a:avLst/>
          </a:prstGeom>
          <a:solidFill>
            <a:srgbClr val="FF0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68" name="Rectangle 4"/>
          <p:cNvSpPr>
            <a:spLocks/>
          </p:cNvSpPr>
          <p:nvPr/>
        </p:nvSpPr>
        <p:spPr bwMode="auto">
          <a:xfrm>
            <a:off x="4393406" y="4018359"/>
            <a:ext cx="62508" cy="437555"/>
          </a:xfrm>
          <a:prstGeom prst="rect">
            <a:avLst/>
          </a:prstGeom>
          <a:solidFill>
            <a:srgbClr val="FF0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69" name="Rectangle 5"/>
          <p:cNvSpPr>
            <a:spLocks/>
          </p:cNvSpPr>
          <p:nvPr/>
        </p:nvSpPr>
        <p:spPr bwMode="auto">
          <a:xfrm>
            <a:off x="2880941" y="2409691"/>
            <a:ext cx="89755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Helvetica" charset="0"/>
                <a:cs typeface="Helvetica" charset="0"/>
                <a:sym typeface="Helvetica" charset="0"/>
              </a:rPr>
              <a:t>ToF/ECal</a:t>
            </a:r>
          </a:p>
        </p:txBody>
      </p:sp>
      <p:sp>
        <p:nvSpPr>
          <p:cNvPr id="36870" name="Rectangle 6"/>
          <p:cNvSpPr>
            <a:spLocks/>
          </p:cNvSpPr>
          <p:nvPr/>
        </p:nvSpPr>
        <p:spPr bwMode="auto">
          <a:xfrm>
            <a:off x="4484936" y="3088347"/>
            <a:ext cx="77585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Helvetica" charset="0"/>
                <a:cs typeface="Helvetica" charset="0"/>
                <a:sym typeface="Helvetica" charset="0"/>
              </a:rPr>
              <a:t>TPC i.s.</a:t>
            </a:r>
          </a:p>
        </p:txBody>
      </p:sp>
      <p:sp>
        <p:nvSpPr>
          <p:cNvPr id="36871" name="Rectangle 7"/>
          <p:cNvSpPr>
            <a:spLocks/>
          </p:cNvSpPr>
          <p:nvPr/>
        </p:nvSpPr>
        <p:spPr bwMode="auto">
          <a:xfrm>
            <a:off x="4527352" y="4124191"/>
            <a:ext cx="77585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Helvetica" charset="0"/>
                <a:cs typeface="Helvetica" charset="0"/>
                <a:sym typeface="Helvetica" charset="0"/>
              </a:rPr>
              <a:t>TPC i.s.</a:t>
            </a:r>
          </a:p>
        </p:txBody>
      </p:sp>
      <p:sp>
        <p:nvSpPr>
          <p:cNvPr id="36872" name="Rectangle 8"/>
          <p:cNvSpPr>
            <a:spLocks/>
          </p:cNvSpPr>
          <p:nvPr/>
        </p:nvSpPr>
        <p:spPr bwMode="auto">
          <a:xfrm>
            <a:off x="4509492" y="3518297"/>
            <a:ext cx="982266" cy="437555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3" name="Rectangle 9"/>
          <p:cNvSpPr>
            <a:spLocks/>
          </p:cNvSpPr>
          <p:nvPr/>
        </p:nvSpPr>
        <p:spPr bwMode="auto">
          <a:xfrm>
            <a:off x="4717107" y="3606269"/>
            <a:ext cx="46006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Helvetica" charset="0"/>
                <a:cs typeface="Helvetica" charset="0"/>
                <a:sym typeface="Helvetica" charset="0"/>
              </a:rPr>
              <a:t>GCT</a:t>
            </a:r>
          </a:p>
        </p:txBody>
      </p:sp>
      <p:sp>
        <p:nvSpPr>
          <p:cNvPr id="36874" name="Rectangle 10"/>
          <p:cNvSpPr>
            <a:spLocks/>
          </p:cNvSpPr>
          <p:nvPr/>
        </p:nvSpPr>
        <p:spPr bwMode="auto">
          <a:xfrm>
            <a:off x="2911078" y="4338504"/>
            <a:ext cx="47288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Helvetica" charset="0"/>
                <a:cs typeface="Helvetica" charset="0"/>
                <a:sym typeface="Helvetica" charset="0"/>
              </a:rPr>
              <a:t>ECal</a:t>
            </a:r>
          </a:p>
        </p:txBody>
      </p:sp>
      <p:sp>
        <p:nvSpPr>
          <p:cNvPr id="36875" name="AutoShape 11"/>
          <p:cNvSpPr>
            <a:spLocks/>
          </p:cNvSpPr>
          <p:nvPr/>
        </p:nvSpPr>
        <p:spPr bwMode="auto">
          <a:xfrm>
            <a:off x="3982641" y="2196703"/>
            <a:ext cx="169664" cy="1107281"/>
          </a:xfrm>
          <a:prstGeom prst="rtTriangle">
            <a:avLst/>
          </a:prstGeom>
          <a:solidFill>
            <a:srgbClr val="008000">
              <a:alpha val="75000"/>
            </a:srgbClr>
          </a:solidFill>
          <a:ln w="25400" cap="flat">
            <a:solidFill>
              <a:schemeClr val="tx1">
                <a:alpha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6" name="AutoShape 12"/>
          <p:cNvSpPr>
            <a:spLocks/>
          </p:cNvSpPr>
          <p:nvPr/>
        </p:nvSpPr>
        <p:spPr bwMode="auto">
          <a:xfrm rot="10800000" flipH="1">
            <a:off x="3991570" y="4152305"/>
            <a:ext cx="169664" cy="1107281"/>
          </a:xfrm>
          <a:prstGeom prst="rtTriangle">
            <a:avLst/>
          </a:prstGeom>
          <a:solidFill>
            <a:srgbClr val="008000">
              <a:alpha val="79999"/>
            </a:srgb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7" name="AutoShape 13"/>
          <p:cNvSpPr>
            <a:spLocks/>
          </p:cNvSpPr>
          <p:nvPr/>
        </p:nvSpPr>
        <p:spPr bwMode="auto">
          <a:xfrm rot="10800000">
            <a:off x="3982641" y="2205633"/>
            <a:ext cx="169664" cy="1107281"/>
          </a:xfrm>
          <a:prstGeom prst="rtTriangle">
            <a:avLst/>
          </a:prstGeom>
          <a:solidFill>
            <a:srgbClr val="FF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8" name="AutoShape 14"/>
          <p:cNvSpPr>
            <a:spLocks/>
          </p:cNvSpPr>
          <p:nvPr/>
        </p:nvSpPr>
        <p:spPr bwMode="auto">
          <a:xfrm flipH="1">
            <a:off x="4000500" y="4152305"/>
            <a:ext cx="169664" cy="1107281"/>
          </a:xfrm>
          <a:prstGeom prst="rtTriangle">
            <a:avLst/>
          </a:prstGeom>
          <a:solidFill>
            <a:srgbClr val="FF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>
            <a:off x="5266283" y="3741539"/>
            <a:ext cx="445369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 rot="10800000" flipH="1">
            <a:off x="4650135" y="3509367"/>
            <a:ext cx="1117" cy="44536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81" name="Rectangle 17"/>
          <p:cNvSpPr>
            <a:spLocks/>
          </p:cNvSpPr>
          <p:nvPr/>
        </p:nvSpPr>
        <p:spPr bwMode="auto">
          <a:xfrm>
            <a:off x="107156" y="1334988"/>
            <a:ext cx="3571875" cy="493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700">
                <a:latin typeface="Helvetica" charset="0"/>
                <a:cs typeface="Helvetica" charset="0"/>
                <a:sym typeface="Helvetica" charset="0"/>
              </a:rPr>
              <a:t>ToF: </a:t>
            </a:r>
            <a:r>
              <a:rPr lang="en-US" sz="1700" i="1">
                <a:latin typeface="Helvetica" charset="0"/>
                <a:cs typeface="Helvetica" charset="0"/>
                <a:sym typeface="Helvetica" charset="0"/>
              </a:rPr>
              <a:t>π , K</a:t>
            </a:r>
            <a:r>
              <a:rPr lang="en-US" sz="1700">
                <a:latin typeface="Helvetica" charset="0"/>
                <a:cs typeface="Helvetica" charset="0"/>
                <a:sym typeface="Helvetica" charset="0"/>
              </a:rPr>
              <a:t> identification,</a:t>
            </a:r>
          </a:p>
          <a:p>
            <a:pPr algn="l"/>
            <a:r>
              <a:rPr lang="en-US" sz="1700">
                <a:latin typeface="Helvetica" charset="0"/>
                <a:cs typeface="Helvetica" charset="0"/>
                <a:sym typeface="Helvetica" charset="0"/>
              </a:rPr>
              <a:t>        t</a:t>
            </a:r>
            <a:r>
              <a:rPr lang="en-US" sz="1700" baseline="-6000">
                <a:latin typeface="Helvetica" charset="0"/>
                <a:cs typeface="Helvetica" charset="0"/>
                <a:sym typeface="Helvetica" charset="0"/>
              </a:rPr>
              <a:t>0</a:t>
            </a:r>
            <a:r>
              <a:rPr lang="en-US" sz="1700">
                <a:latin typeface="Helvetica" charset="0"/>
                <a:cs typeface="Helvetica" charset="0"/>
                <a:sym typeface="Helvetica" charset="0"/>
              </a:rPr>
              <a:t>, electron</a:t>
            </a:r>
            <a:endParaRPr lang="en-US" sz="1300">
              <a:latin typeface="Helvetica" charset="0"/>
              <a:cs typeface="Helvetica" charset="0"/>
              <a:sym typeface="Helvetica" charset="0"/>
            </a:endParaRPr>
          </a:p>
          <a:p>
            <a:pPr algn="l"/>
            <a:endParaRPr lang="en-US" sz="1700">
              <a:latin typeface="Helvetica" charset="0"/>
              <a:cs typeface="Helvetica" charset="0"/>
              <a:sym typeface="Helvetica" charset="0"/>
            </a:endParaRPr>
          </a:p>
          <a:p>
            <a:pPr algn="l"/>
            <a:endParaRPr lang="en-US" sz="1700">
              <a:latin typeface="Helvetica" charset="0"/>
              <a:cs typeface="Helvetica" charset="0"/>
              <a:sym typeface="Helvetica" charset="0"/>
            </a:endParaRPr>
          </a:p>
          <a:p>
            <a:pPr algn="l"/>
            <a:r>
              <a:rPr lang="en-US" sz="1700">
                <a:latin typeface="Helvetica" charset="0"/>
                <a:cs typeface="Helvetica" charset="0"/>
                <a:sym typeface="Helvetica" charset="0"/>
              </a:rPr>
              <a:t>ECal: 5 GeV, 10 GeV, ...</a:t>
            </a:r>
          </a:p>
          <a:p>
            <a:pPr algn="l"/>
            <a:r>
              <a:rPr lang="en-US" sz="1700">
                <a:latin typeface="Helvetica" charset="0"/>
                <a:cs typeface="Helvetica" charset="0"/>
                <a:sym typeface="Helvetica" charset="0"/>
              </a:rPr>
              <a:t>          electron beams</a:t>
            </a:r>
          </a:p>
          <a:p>
            <a:pPr algn="l"/>
            <a:endParaRPr lang="en-US" sz="1700">
              <a:latin typeface="Helvetica" charset="0"/>
              <a:cs typeface="Helvetica" charset="0"/>
              <a:sym typeface="Helvetica" charset="0"/>
            </a:endParaRPr>
          </a:p>
          <a:p>
            <a:pPr algn="l"/>
            <a:endParaRPr lang="en-US" sz="1700">
              <a:latin typeface="Helvetica" charset="0"/>
              <a:cs typeface="Helvetica" charset="0"/>
              <a:sym typeface="Helvetica" charset="0"/>
            </a:endParaRPr>
          </a:p>
          <a:p>
            <a:pPr algn="l"/>
            <a:r>
              <a:rPr lang="en-US" sz="1700">
                <a:latin typeface="Helvetica" charset="0"/>
                <a:cs typeface="Helvetica" charset="0"/>
                <a:sym typeface="Helvetica" charset="0"/>
              </a:rPr>
              <a:t>GCT: a compact low-mass</a:t>
            </a:r>
          </a:p>
          <a:p>
            <a:pPr algn="l"/>
            <a:r>
              <a:rPr lang="en-US" sz="1700">
                <a:latin typeface="Helvetica" charset="0"/>
                <a:cs typeface="Helvetica" charset="0"/>
                <a:sym typeface="Helvetica" charset="0"/>
              </a:rPr>
              <a:t>tracker with enhanced</a:t>
            </a:r>
          </a:p>
          <a:p>
            <a:pPr algn="l"/>
            <a:r>
              <a:rPr lang="en-US" sz="1700">
                <a:latin typeface="Helvetica" charset="0"/>
                <a:cs typeface="Helvetica" charset="0"/>
                <a:sym typeface="Helvetica" charset="0"/>
              </a:rPr>
              <a:t>electron capability;</a:t>
            </a:r>
          </a:p>
          <a:p>
            <a:pPr algn="l"/>
            <a:r>
              <a:rPr lang="en-US" sz="1700">
                <a:latin typeface="Helvetica" charset="0"/>
                <a:cs typeface="Helvetica" charset="0"/>
                <a:sym typeface="Helvetica" charset="0"/>
              </a:rPr>
              <a:t>   </a:t>
            </a:r>
            <a:r>
              <a:rPr lang="en-US" sz="1300">
                <a:latin typeface="Helvetica" charset="0"/>
                <a:cs typeface="Helvetica" charset="0"/>
                <a:sym typeface="Helvetica" charset="0"/>
              </a:rPr>
              <a:t>seek to combine high-threshold</a:t>
            </a:r>
          </a:p>
          <a:p>
            <a:pPr algn="l"/>
            <a:r>
              <a:rPr lang="en-US" sz="1300">
                <a:latin typeface="Helvetica" charset="0"/>
                <a:cs typeface="Helvetica" charset="0"/>
                <a:sym typeface="Helvetica" charset="0"/>
              </a:rPr>
              <a:t>    (gas) Cherenkov with TPC(-like)</a:t>
            </a:r>
          </a:p>
          <a:p>
            <a:pPr algn="l"/>
            <a:r>
              <a:rPr lang="en-US" sz="1300">
                <a:latin typeface="Helvetica" charset="0"/>
                <a:cs typeface="Helvetica" charset="0"/>
                <a:sym typeface="Helvetica" charset="0"/>
              </a:rPr>
              <a:t>    tracking.</a:t>
            </a:r>
          </a:p>
          <a:p>
            <a:pPr algn="l"/>
            <a:endParaRPr lang="en-US" sz="1300">
              <a:latin typeface="Helvetica" charset="0"/>
              <a:cs typeface="Helvetica" charset="0"/>
              <a:sym typeface="Helvetica" charset="0"/>
            </a:endParaRPr>
          </a:p>
          <a:p>
            <a:pPr algn="l"/>
            <a:r>
              <a:rPr lang="en-US" sz="1700">
                <a:latin typeface="Helvetica" charset="0"/>
                <a:cs typeface="Helvetica" charset="0"/>
                <a:sym typeface="Helvetica" charset="0"/>
              </a:rPr>
              <a:t>Simulations and R&amp;D beginning;</a:t>
            </a:r>
          </a:p>
          <a:p>
            <a:pPr algn="l"/>
            <a:r>
              <a:rPr lang="en-US" sz="1700">
                <a:latin typeface="Helvetica" charset="0"/>
                <a:cs typeface="Helvetica" charset="0"/>
                <a:sym typeface="Helvetica" charset="0"/>
              </a:rPr>
              <a:t>    - eSTAR task force formed,</a:t>
            </a:r>
          </a:p>
          <a:p>
            <a:pPr algn="l"/>
            <a:r>
              <a:rPr lang="en-US" sz="1700">
                <a:latin typeface="Helvetica" charset="0"/>
                <a:cs typeface="Helvetica" charset="0"/>
                <a:sym typeface="Helvetica" charset="0"/>
              </a:rPr>
              <a:t>    - EIC generic R&amp;D:</a:t>
            </a:r>
          </a:p>
          <a:p>
            <a:pPr algn="l"/>
            <a:r>
              <a:rPr lang="en-US" sz="1300">
                <a:latin typeface="Helvetica" charset="0"/>
                <a:cs typeface="Helvetica" charset="0"/>
                <a:sym typeface="Helvetica" charset="0"/>
              </a:rPr>
              <a:t>           Hadron Calorimeter R&amp;D proposal</a:t>
            </a:r>
          </a:p>
          <a:p>
            <a:pPr algn="l"/>
            <a:r>
              <a:rPr lang="en-US" sz="1300">
                <a:latin typeface="Helvetica" charset="0"/>
                <a:cs typeface="Helvetica" charset="0"/>
                <a:sym typeface="Helvetica" charset="0"/>
              </a:rPr>
              <a:t>           Multi-institute LOI towards tracking R&amp;D</a:t>
            </a:r>
          </a:p>
        </p:txBody>
      </p:sp>
      <p:sp>
        <p:nvSpPr>
          <p:cNvPr id="36882" name="Rectangle 18"/>
          <p:cNvSpPr>
            <a:spLocks/>
          </p:cNvSpPr>
          <p:nvPr/>
        </p:nvSpPr>
        <p:spPr bwMode="auto">
          <a:xfrm>
            <a:off x="373931" y="82182"/>
            <a:ext cx="84440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400">
                <a:latin typeface="Helvetica" charset="0"/>
                <a:cs typeface="Helvetica" charset="0"/>
                <a:sym typeface="Helvetica" charset="0"/>
              </a:rPr>
              <a:t>Towards an eSTAR Concept - Electron Side</a:t>
            </a:r>
          </a:p>
        </p:txBody>
      </p:sp>
      <p:grpSp>
        <p:nvGrpSpPr>
          <p:cNvPr id="36887" name="Group 23"/>
          <p:cNvGrpSpPr>
            <a:grpSpLocks/>
          </p:cNvGrpSpPr>
          <p:nvPr/>
        </p:nvGrpSpPr>
        <p:grpSpPr bwMode="auto">
          <a:xfrm>
            <a:off x="4509492" y="1143000"/>
            <a:ext cx="2411016" cy="338212"/>
            <a:chOff x="0" y="0"/>
            <a:chExt cx="2160" cy="303"/>
          </a:xfrm>
        </p:grpSpPr>
        <p:sp>
          <p:nvSpPr>
            <p:cNvPr id="36883" name="AutoShape 19"/>
            <p:cNvSpPr>
              <a:spLocks/>
            </p:cNvSpPr>
            <p:nvPr/>
          </p:nvSpPr>
          <p:spPr bwMode="auto">
            <a:xfrm>
              <a:off x="81" y="191"/>
              <a:ext cx="956" cy="112"/>
            </a:xfrm>
            <a:prstGeom prst="rightArrow">
              <a:avLst>
                <a:gd name="adj1" fmla="val 50000"/>
                <a:gd name="adj2" fmla="val 50424"/>
              </a:avLst>
            </a:prstGeom>
            <a:solidFill>
              <a:srgbClr val="8000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84" name="Rectangle 20"/>
            <p:cNvSpPr>
              <a:spLocks/>
            </p:cNvSpPr>
            <p:nvPr/>
          </p:nvSpPr>
          <p:spPr bwMode="auto">
            <a:xfrm>
              <a:off x="0" y="0"/>
              <a:ext cx="1112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1300">
                  <a:solidFill>
                    <a:srgbClr val="8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proton/nucleus</a:t>
              </a:r>
            </a:p>
          </p:txBody>
        </p:sp>
        <p:sp>
          <p:nvSpPr>
            <p:cNvPr id="36885" name="AutoShape 21"/>
            <p:cNvSpPr>
              <a:spLocks/>
            </p:cNvSpPr>
            <p:nvPr/>
          </p:nvSpPr>
          <p:spPr bwMode="auto">
            <a:xfrm rot="10800000">
              <a:off x="1203" y="183"/>
              <a:ext cx="957" cy="112"/>
            </a:xfrm>
            <a:prstGeom prst="rightArrow">
              <a:avLst>
                <a:gd name="adj1" fmla="val 50000"/>
                <a:gd name="adj2" fmla="val 50437"/>
              </a:avLst>
            </a:prstGeom>
            <a:solidFill>
              <a:srgbClr val="191966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86" name="Rectangle 22"/>
            <p:cNvSpPr>
              <a:spLocks/>
            </p:cNvSpPr>
            <p:nvPr/>
          </p:nvSpPr>
          <p:spPr bwMode="auto">
            <a:xfrm>
              <a:off x="1265" y="2"/>
              <a:ext cx="602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300">
                  <a:solidFill>
                    <a:srgbClr val="191966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electron</a:t>
              </a:r>
            </a:p>
          </p:txBody>
        </p:sp>
      </p:grpSp>
      <p:sp>
        <p:nvSpPr>
          <p:cNvPr id="36888" name="Rectangle 24"/>
          <p:cNvSpPr>
            <a:spLocks/>
          </p:cNvSpPr>
          <p:nvPr/>
        </p:nvSpPr>
        <p:spPr bwMode="auto">
          <a:xfrm>
            <a:off x="6349008" y="6487418"/>
            <a:ext cx="2696766" cy="26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latin typeface="Helvetica" charset="0"/>
                <a:cs typeface="Helvetica" charset="0"/>
                <a:sym typeface="Helvetica" charset="0"/>
              </a:rPr>
              <a:t>Note: Hadron Side not shown here.</a:t>
            </a:r>
          </a:p>
        </p:txBody>
      </p:sp>
    </p:spTree>
    <p:extLst>
      <p:ext uri="{BB962C8B-B14F-4D97-AF65-F5344CB8AC3E}">
        <p14:creationId xmlns:p14="http://schemas.microsoft.com/office/powerpoint/2010/main" val="360109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" t="3860" r="3834" b="9016"/>
          <a:stretch/>
        </p:blipFill>
        <p:spPr bwMode="auto">
          <a:xfrm>
            <a:off x="5791200" y="762000"/>
            <a:ext cx="3352800" cy="203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12940"/>
            <a:ext cx="8229600" cy="1143000"/>
          </a:xfrm>
        </p:spPr>
        <p:txBody>
          <a:bodyPr/>
          <a:lstStyle/>
          <a:p>
            <a:r>
              <a:rPr lang="en-US" dirty="0" smtClean="0"/>
              <a:t>Next Step: Extend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7086600" cy="441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Forward GEM Tracker (FGT) will provide tracking: go into forward region 1&lt;</a:t>
            </a:r>
            <a:r>
              <a:rPr lang="en-US" sz="2800" dirty="0">
                <a:latin typeface="Symbol" pitchFamily="18" charset="2"/>
              </a:rPr>
              <a:t>h</a:t>
            </a:r>
            <a:r>
              <a:rPr lang="en-US" sz="2800" dirty="0" smtClean="0"/>
              <a:t>&lt;2</a:t>
            </a:r>
          </a:p>
          <a:p>
            <a:r>
              <a:rPr lang="en-US" sz="2800" dirty="0" smtClean="0"/>
              <a:t>Triple GEM Detector </a:t>
            </a:r>
          </a:p>
          <a:p>
            <a:r>
              <a:rPr lang="en-US" sz="2800" dirty="0" smtClean="0"/>
              <a:t>Currently in commissioning</a:t>
            </a:r>
          </a:p>
          <a:p>
            <a:r>
              <a:rPr lang="en-US" sz="2800" dirty="0" smtClean="0"/>
              <a:t>Will enable di-hadron measurements in the forward direction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35E0-88F7-407B-980F-E39C055BDBBB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92"/>
          <a:stretch/>
        </p:blipFill>
        <p:spPr bwMode="auto">
          <a:xfrm>
            <a:off x="7100846" y="2795153"/>
            <a:ext cx="2057399" cy="286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18686"/>
            <a:ext cx="3886200" cy="200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d09b943e-07ab-4a12-980a-35670adf17f1@exchan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1" t="15319" r="3427" b="46945"/>
          <a:stretch/>
        </p:blipFill>
        <p:spPr bwMode="auto">
          <a:xfrm>
            <a:off x="4465476" y="4427408"/>
            <a:ext cx="2757577" cy="245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11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2725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i="1"/>
              <a:t>STAR</a:t>
            </a:r>
            <a:r>
              <a:rPr lang="en-US"/>
              <a:t> forward instrumentation upgrade</a:t>
            </a:r>
            <a:endParaRPr lang="en-US" b="1" i="1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410200"/>
            <a:ext cx="8763000" cy="1524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Forward instrumentation optimized for </a:t>
            </a:r>
            <a:r>
              <a:rPr lang="en-US" b="1" dirty="0" err="1">
                <a:solidFill>
                  <a:srgbClr val="FF0000"/>
                </a:solidFill>
              </a:rPr>
              <a:t>p+A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transverse spin</a:t>
            </a:r>
            <a:r>
              <a:rPr lang="en-US" dirty="0"/>
              <a:t> physics</a:t>
            </a:r>
          </a:p>
          <a:p>
            <a:pPr lvl="1"/>
            <a:r>
              <a:rPr lang="en-US" dirty="0"/>
              <a:t>Charged-particle tracking</a:t>
            </a:r>
          </a:p>
          <a:p>
            <a:pPr lvl="1"/>
            <a:r>
              <a:rPr lang="en-US" i="1" dirty="0"/>
              <a:t>e</a:t>
            </a:r>
            <a:r>
              <a:rPr lang="en-US" dirty="0"/>
              <a:t>/</a:t>
            </a:r>
            <a:r>
              <a:rPr lang="en-US" i="1" dirty="0"/>
              <a:t>h</a:t>
            </a:r>
            <a:r>
              <a:rPr lang="en-US" dirty="0"/>
              <a:t> and </a:t>
            </a:r>
            <a:r>
              <a:rPr lang="el-GR" dirty="0">
                <a:cs typeface="Arial" pitchFamily="34" charset="0"/>
              </a:rPr>
              <a:t>γ</a:t>
            </a:r>
            <a:r>
              <a:rPr lang="en-US" dirty="0">
                <a:cs typeface="Arial" pitchFamily="34" charset="0"/>
              </a:rPr>
              <a:t>/</a:t>
            </a:r>
            <a:r>
              <a:rPr lang="el-GR" dirty="0">
                <a:cs typeface="Arial" pitchFamily="34" charset="0"/>
              </a:rPr>
              <a:t>π</a:t>
            </a:r>
            <a:r>
              <a:rPr lang="en-US" baseline="30000" dirty="0">
                <a:cs typeface="Arial" pitchFamily="34" charset="0"/>
              </a:rPr>
              <a:t>0</a:t>
            </a:r>
            <a:r>
              <a:rPr lang="en-US" dirty="0">
                <a:cs typeface="Arial" pitchFamily="34" charset="0"/>
              </a:rPr>
              <a:t> discrimination</a:t>
            </a:r>
          </a:p>
          <a:p>
            <a:pPr lvl="1"/>
            <a:r>
              <a:rPr lang="en-US" dirty="0">
                <a:cs typeface="Arial" pitchFamily="34" charset="0"/>
              </a:rPr>
              <a:t>Baryon/meson separation</a:t>
            </a:r>
            <a:endParaRPr lang="el-GR" dirty="0">
              <a:cs typeface="Arial" pitchFamily="34" charset="0"/>
            </a:endParaRPr>
          </a:p>
        </p:txBody>
      </p:sp>
      <p:grpSp>
        <p:nvGrpSpPr>
          <p:cNvPr id="78852" name="Group 4"/>
          <p:cNvGrpSpPr>
            <a:grpSpLocks/>
          </p:cNvGrpSpPr>
          <p:nvPr/>
        </p:nvGrpSpPr>
        <p:grpSpPr bwMode="auto">
          <a:xfrm>
            <a:off x="762000" y="1295400"/>
            <a:ext cx="7391400" cy="3913188"/>
            <a:chOff x="480" y="576"/>
            <a:chExt cx="4656" cy="2465"/>
          </a:xfrm>
        </p:grpSpPr>
        <p:pic>
          <p:nvPicPr>
            <p:cNvPr id="78853" name="Picture 3" descr="tpcsymposium cop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76" r="18277"/>
            <a:stretch>
              <a:fillRect/>
            </a:stretch>
          </p:blipFill>
          <p:spPr bwMode="auto">
            <a:xfrm>
              <a:off x="480" y="576"/>
              <a:ext cx="2448" cy="2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8854" name="Group 10"/>
            <p:cNvGrpSpPr>
              <a:grpSpLocks/>
            </p:cNvGrpSpPr>
            <p:nvPr/>
          </p:nvGrpSpPr>
          <p:grpSpPr bwMode="auto">
            <a:xfrm>
              <a:off x="1576" y="1742"/>
              <a:ext cx="336" cy="135"/>
              <a:chOff x="1752" y="2235"/>
              <a:chExt cx="336" cy="135"/>
            </a:xfrm>
          </p:grpSpPr>
          <p:sp>
            <p:nvSpPr>
              <p:cNvPr id="78855" name="Line 11"/>
              <p:cNvSpPr>
                <a:spLocks noChangeShapeType="1"/>
              </p:cNvSpPr>
              <p:nvPr/>
            </p:nvSpPr>
            <p:spPr bwMode="auto">
              <a:xfrm>
                <a:off x="1752" y="2235"/>
                <a:ext cx="33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56" name="Line 12"/>
              <p:cNvSpPr>
                <a:spLocks noChangeShapeType="1"/>
              </p:cNvSpPr>
              <p:nvPr/>
            </p:nvSpPr>
            <p:spPr bwMode="auto">
              <a:xfrm>
                <a:off x="1752" y="2370"/>
                <a:ext cx="33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8857" name="Rectangle 13"/>
            <p:cNvSpPr>
              <a:spLocks noChangeArrowheads="1"/>
            </p:cNvSpPr>
            <p:nvPr/>
          </p:nvSpPr>
          <p:spPr bwMode="auto">
            <a:xfrm>
              <a:off x="832" y="1680"/>
              <a:ext cx="1824" cy="1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en-US" b="0"/>
            </a:p>
          </p:txBody>
        </p:sp>
        <p:sp>
          <p:nvSpPr>
            <p:cNvPr id="78858" name="Rectangle 14"/>
            <p:cNvSpPr>
              <a:spLocks noChangeArrowheads="1"/>
            </p:cNvSpPr>
            <p:nvPr/>
          </p:nvSpPr>
          <p:spPr bwMode="auto">
            <a:xfrm>
              <a:off x="832" y="1829"/>
              <a:ext cx="1824" cy="1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en-US" b="0"/>
            </a:p>
          </p:txBody>
        </p:sp>
        <p:grpSp>
          <p:nvGrpSpPr>
            <p:cNvPr id="78859" name="Group 15"/>
            <p:cNvGrpSpPr>
              <a:grpSpLocks/>
            </p:cNvGrpSpPr>
            <p:nvPr/>
          </p:nvGrpSpPr>
          <p:grpSpPr bwMode="auto">
            <a:xfrm>
              <a:off x="1584" y="1680"/>
              <a:ext cx="288" cy="247"/>
              <a:chOff x="1776" y="1920"/>
              <a:chExt cx="288" cy="247"/>
            </a:xfrm>
          </p:grpSpPr>
          <p:grpSp>
            <p:nvGrpSpPr>
              <p:cNvPr id="78860" name="Group 16"/>
              <p:cNvGrpSpPr>
                <a:grpSpLocks/>
              </p:cNvGrpSpPr>
              <p:nvPr/>
            </p:nvGrpSpPr>
            <p:grpSpPr bwMode="auto">
              <a:xfrm>
                <a:off x="1776" y="1920"/>
                <a:ext cx="288" cy="26"/>
                <a:chOff x="1776" y="1920"/>
                <a:chExt cx="288" cy="26"/>
              </a:xfrm>
            </p:grpSpPr>
            <p:sp>
              <p:nvSpPr>
                <p:cNvPr id="78861" name="Line 17"/>
                <p:cNvSpPr>
                  <a:spLocks noChangeShapeType="1"/>
                </p:cNvSpPr>
                <p:nvPr/>
              </p:nvSpPr>
              <p:spPr bwMode="auto">
                <a:xfrm>
                  <a:off x="1802" y="194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C012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862" name="Line 18"/>
                <p:cNvSpPr>
                  <a:spLocks noChangeShapeType="1"/>
                </p:cNvSpPr>
                <p:nvPr/>
              </p:nvSpPr>
              <p:spPr bwMode="auto">
                <a:xfrm>
                  <a:off x="1776" y="1920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rgbClr val="FC012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8863" name="Line 19"/>
              <p:cNvSpPr>
                <a:spLocks noChangeShapeType="1"/>
              </p:cNvSpPr>
              <p:nvPr/>
            </p:nvSpPr>
            <p:spPr bwMode="auto">
              <a:xfrm>
                <a:off x="1802" y="2141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64" name="Line 20"/>
              <p:cNvSpPr>
                <a:spLocks noChangeShapeType="1"/>
              </p:cNvSpPr>
              <p:nvPr/>
            </p:nvSpPr>
            <p:spPr bwMode="auto">
              <a:xfrm>
                <a:off x="1776" y="2167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865" name="Group 21"/>
            <p:cNvGrpSpPr>
              <a:grpSpLocks/>
            </p:cNvGrpSpPr>
            <p:nvPr/>
          </p:nvGrpSpPr>
          <p:grpSpPr bwMode="auto">
            <a:xfrm>
              <a:off x="1680" y="1765"/>
              <a:ext cx="96" cy="92"/>
              <a:chOff x="1872" y="2258"/>
              <a:chExt cx="96" cy="92"/>
            </a:xfrm>
          </p:grpSpPr>
          <p:grpSp>
            <p:nvGrpSpPr>
              <p:cNvPr id="78866" name="Group 22"/>
              <p:cNvGrpSpPr>
                <a:grpSpLocks/>
              </p:cNvGrpSpPr>
              <p:nvPr/>
            </p:nvGrpSpPr>
            <p:grpSpPr bwMode="auto">
              <a:xfrm>
                <a:off x="1872" y="2258"/>
                <a:ext cx="96" cy="16"/>
                <a:chOff x="1872" y="2256"/>
                <a:chExt cx="96" cy="16"/>
              </a:xfrm>
            </p:grpSpPr>
            <p:sp>
              <p:nvSpPr>
                <p:cNvPr id="78867" name="Line 23"/>
                <p:cNvSpPr>
                  <a:spLocks noChangeShapeType="1"/>
                </p:cNvSpPr>
                <p:nvPr/>
              </p:nvSpPr>
              <p:spPr bwMode="auto">
                <a:xfrm>
                  <a:off x="1872" y="225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63DE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868" name="Line 24"/>
                <p:cNvSpPr>
                  <a:spLocks noChangeShapeType="1"/>
                </p:cNvSpPr>
                <p:nvPr/>
              </p:nvSpPr>
              <p:spPr bwMode="auto">
                <a:xfrm>
                  <a:off x="1872" y="227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63DE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69" name="Group 25"/>
              <p:cNvGrpSpPr>
                <a:grpSpLocks/>
              </p:cNvGrpSpPr>
              <p:nvPr/>
            </p:nvGrpSpPr>
            <p:grpSpPr bwMode="auto">
              <a:xfrm>
                <a:off x="1872" y="2334"/>
                <a:ext cx="96" cy="16"/>
                <a:chOff x="1872" y="2332"/>
                <a:chExt cx="96" cy="16"/>
              </a:xfrm>
            </p:grpSpPr>
            <p:sp>
              <p:nvSpPr>
                <p:cNvPr id="78870" name="Line 26"/>
                <p:cNvSpPr>
                  <a:spLocks noChangeShapeType="1"/>
                </p:cNvSpPr>
                <p:nvPr/>
              </p:nvSpPr>
              <p:spPr bwMode="auto">
                <a:xfrm>
                  <a:off x="1872" y="233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63DE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871" name="Line 27"/>
                <p:cNvSpPr>
                  <a:spLocks noChangeShapeType="1"/>
                </p:cNvSpPr>
                <p:nvPr/>
              </p:nvSpPr>
              <p:spPr bwMode="auto">
                <a:xfrm>
                  <a:off x="1872" y="23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63DE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8872" name="Rectangle 39"/>
            <p:cNvSpPr>
              <a:spLocks noChangeArrowheads="1"/>
            </p:cNvSpPr>
            <p:nvPr/>
          </p:nvSpPr>
          <p:spPr bwMode="auto">
            <a:xfrm>
              <a:off x="888" y="1689"/>
              <a:ext cx="384" cy="1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="0"/>
            </a:p>
          </p:txBody>
        </p:sp>
        <p:sp>
          <p:nvSpPr>
            <p:cNvPr id="78873" name="Rectangle 40"/>
            <p:cNvSpPr>
              <a:spLocks noChangeArrowheads="1"/>
            </p:cNvSpPr>
            <p:nvPr/>
          </p:nvSpPr>
          <p:spPr bwMode="auto">
            <a:xfrm>
              <a:off x="2177" y="1831"/>
              <a:ext cx="391" cy="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="0"/>
            </a:p>
          </p:txBody>
        </p:sp>
        <p:sp>
          <p:nvSpPr>
            <p:cNvPr id="78874" name="Rectangle 41"/>
            <p:cNvSpPr>
              <a:spLocks noChangeArrowheads="1"/>
            </p:cNvSpPr>
            <p:nvPr/>
          </p:nvSpPr>
          <p:spPr bwMode="auto">
            <a:xfrm>
              <a:off x="2182" y="1688"/>
              <a:ext cx="388" cy="1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="0"/>
            </a:p>
          </p:txBody>
        </p:sp>
        <p:sp>
          <p:nvSpPr>
            <p:cNvPr id="78875" name="Line 67"/>
            <p:cNvSpPr>
              <a:spLocks noChangeShapeType="1"/>
            </p:cNvSpPr>
            <p:nvPr/>
          </p:nvSpPr>
          <p:spPr bwMode="auto">
            <a:xfrm>
              <a:off x="1968" y="1680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6" name="Line 68"/>
            <p:cNvSpPr>
              <a:spLocks noChangeShapeType="1"/>
            </p:cNvSpPr>
            <p:nvPr/>
          </p:nvSpPr>
          <p:spPr bwMode="auto">
            <a:xfrm>
              <a:off x="1920" y="1680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7" name="Line 69"/>
            <p:cNvSpPr>
              <a:spLocks noChangeShapeType="1"/>
            </p:cNvSpPr>
            <p:nvPr/>
          </p:nvSpPr>
          <p:spPr bwMode="auto">
            <a:xfrm>
              <a:off x="2016" y="1680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8" name="Line 70"/>
            <p:cNvSpPr>
              <a:spLocks noChangeShapeType="1"/>
            </p:cNvSpPr>
            <p:nvPr/>
          </p:nvSpPr>
          <p:spPr bwMode="auto">
            <a:xfrm>
              <a:off x="2064" y="1680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9" name="Line 71"/>
            <p:cNvSpPr>
              <a:spLocks noChangeShapeType="1"/>
            </p:cNvSpPr>
            <p:nvPr/>
          </p:nvSpPr>
          <p:spPr bwMode="auto">
            <a:xfrm>
              <a:off x="2112" y="1680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0" name="Line 72"/>
            <p:cNvSpPr>
              <a:spLocks noChangeShapeType="1"/>
            </p:cNvSpPr>
            <p:nvPr/>
          </p:nvSpPr>
          <p:spPr bwMode="auto">
            <a:xfrm>
              <a:off x="2160" y="1680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1" name="Line 73"/>
            <p:cNvSpPr>
              <a:spLocks noChangeShapeType="1"/>
            </p:cNvSpPr>
            <p:nvPr/>
          </p:nvSpPr>
          <p:spPr bwMode="auto">
            <a:xfrm>
              <a:off x="1968" y="1824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2" name="Line 74"/>
            <p:cNvSpPr>
              <a:spLocks noChangeShapeType="1"/>
            </p:cNvSpPr>
            <p:nvPr/>
          </p:nvSpPr>
          <p:spPr bwMode="auto">
            <a:xfrm>
              <a:off x="1920" y="1824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3" name="Line 75"/>
            <p:cNvSpPr>
              <a:spLocks noChangeShapeType="1"/>
            </p:cNvSpPr>
            <p:nvPr/>
          </p:nvSpPr>
          <p:spPr bwMode="auto">
            <a:xfrm>
              <a:off x="2016" y="1824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4" name="Line 76"/>
            <p:cNvSpPr>
              <a:spLocks noChangeShapeType="1"/>
            </p:cNvSpPr>
            <p:nvPr/>
          </p:nvSpPr>
          <p:spPr bwMode="auto">
            <a:xfrm>
              <a:off x="2064" y="1824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5" name="Line 77"/>
            <p:cNvSpPr>
              <a:spLocks noChangeShapeType="1"/>
            </p:cNvSpPr>
            <p:nvPr/>
          </p:nvSpPr>
          <p:spPr bwMode="auto">
            <a:xfrm>
              <a:off x="2112" y="1824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6" name="Line 78"/>
            <p:cNvSpPr>
              <a:spLocks noChangeShapeType="1"/>
            </p:cNvSpPr>
            <p:nvPr/>
          </p:nvSpPr>
          <p:spPr bwMode="auto">
            <a:xfrm>
              <a:off x="2160" y="1824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7" name="Rectangle 39"/>
            <p:cNvSpPr>
              <a:spLocks noChangeArrowheads="1"/>
            </p:cNvSpPr>
            <p:nvPr/>
          </p:nvSpPr>
          <p:spPr bwMode="auto">
            <a:xfrm>
              <a:off x="3888" y="1377"/>
              <a:ext cx="288" cy="3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8" name="Rectangle 40"/>
            <p:cNvSpPr>
              <a:spLocks noChangeArrowheads="1"/>
            </p:cNvSpPr>
            <p:nvPr/>
          </p:nvSpPr>
          <p:spPr bwMode="auto">
            <a:xfrm>
              <a:off x="3888" y="1905"/>
              <a:ext cx="288" cy="3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9" name="Rectangle 41"/>
            <p:cNvSpPr>
              <a:spLocks noChangeArrowheads="1"/>
            </p:cNvSpPr>
            <p:nvPr/>
          </p:nvSpPr>
          <p:spPr bwMode="auto">
            <a:xfrm>
              <a:off x="4512" y="1281"/>
              <a:ext cx="624" cy="28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90" name="Rectangle 42"/>
            <p:cNvSpPr>
              <a:spLocks noChangeArrowheads="1"/>
            </p:cNvSpPr>
            <p:nvPr/>
          </p:nvSpPr>
          <p:spPr bwMode="auto">
            <a:xfrm>
              <a:off x="4512" y="2049"/>
              <a:ext cx="624" cy="28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91" name="Text Box 43"/>
            <p:cNvSpPr txBox="1">
              <a:spLocks noChangeArrowheads="1"/>
            </p:cNvSpPr>
            <p:nvPr/>
          </p:nvSpPr>
          <p:spPr bwMode="auto">
            <a:xfrm>
              <a:off x="3810" y="1098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8700"/>
                  </a:solidFill>
                </a:rPr>
                <a:t>FMS</a:t>
              </a:r>
            </a:p>
          </p:txBody>
        </p:sp>
        <p:sp>
          <p:nvSpPr>
            <p:cNvPr id="78892" name="Text Box 44"/>
            <p:cNvSpPr txBox="1">
              <a:spLocks noChangeArrowheads="1"/>
            </p:cNvSpPr>
            <p:nvPr/>
          </p:nvSpPr>
          <p:spPr bwMode="auto">
            <a:xfrm>
              <a:off x="4608" y="1050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993300"/>
                  </a:solidFill>
                </a:rPr>
                <a:t>FHC</a:t>
              </a:r>
            </a:p>
          </p:txBody>
        </p:sp>
      </p:grpSp>
      <p:grpSp>
        <p:nvGrpSpPr>
          <p:cNvPr id="78893" name="Group 45"/>
          <p:cNvGrpSpPr>
            <a:grpSpLocks/>
          </p:cNvGrpSpPr>
          <p:nvPr/>
        </p:nvGrpSpPr>
        <p:grpSpPr bwMode="auto">
          <a:xfrm>
            <a:off x="3505200" y="2911475"/>
            <a:ext cx="990600" cy="685800"/>
            <a:chOff x="2208" y="1594"/>
            <a:chExt cx="624" cy="432"/>
          </a:xfrm>
        </p:grpSpPr>
        <p:sp>
          <p:nvSpPr>
            <p:cNvPr id="78894" name="Rectangle 46"/>
            <p:cNvSpPr>
              <a:spLocks noChangeArrowheads="1"/>
            </p:cNvSpPr>
            <p:nvPr/>
          </p:nvSpPr>
          <p:spPr bwMode="auto">
            <a:xfrm>
              <a:off x="2208" y="1690"/>
              <a:ext cx="624" cy="24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95" name="AutoShape 47"/>
            <p:cNvSpPr>
              <a:spLocks noChangeArrowheads="1"/>
            </p:cNvSpPr>
            <p:nvPr/>
          </p:nvSpPr>
          <p:spPr bwMode="auto">
            <a:xfrm rot="5400000">
              <a:off x="2376" y="1570"/>
              <a:ext cx="432" cy="48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96" name="Line 48"/>
          <p:cNvSpPr>
            <a:spLocks noChangeShapeType="1"/>
          </p:cNvSpPr>
          <p:nvPr/>
        </p:nvSpPr>
        <p:spPr bwMode="auto">
          <a:xfrm flipH="1">
            <a:off x="4495800" y="1981200"/>
            <a:ext cx="609600" cy="914400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97" name="Text Box 49"/>
          <p:cNvSpPr txBox="1">
            <a:spLocks noChangeArrowheads="1"/>
          </p:cNvSpPr>
          <p:nvPr/>
        </p:nvSpPr>
        <p:spPr bwMode="auto">
          <a:xfrm>
            <a:off x="4572000" y="1447800"/>
            <a:ext cx="2057400" cy="612775"/>
          </a:xfrm>
          <a:prstGeom prst="rect">
            <a:avLst/>
          </a:prstGeom>
          <a:solidFill>
            <a:schemeClr val="bg1"/>
          </a:solidFill>
          <a:ln w="3175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/>
          <a:p>
            <a:r>
              <a:rPr lang="en-US" sz="1600">
                <a:solidFill>
                  <a:srgbClr val="008000"/>
                </a:solidFill>
              </a:rPr>
              <a:t>~ 6 GEM disks</a:t>
            </a:r>
          </a:p>
          <a:p>
            <a:r>
              <a:rPr lang="en-US" sz="1600" b="0">
                <a:solidFill>
                  <a:srgbClr val="008000"/>
                </a:solidFill>
              </a:rPr>
              <a:t>Tracking: 2.5 &lt; </a:t>
            </a:r>
            <a:r>
              <a:rPr lang="el-GR" sz="1600" b="0">
                <a:solidFill>
                  <a:srgbClr val="008000"/>
                </a:solidFill>
                <a:cs typeface="Arial" pitchFamily="34" charset="0"/>
              </a:rPr>
              <a:t>η</a:t>
            </a:r>
            <a:r>
              <a:rPr lang="en-US" sz="1600" b="0">
                <a:solidFill>
                  <a:srgbClr val="008000"/>
                </a:solidFill>
                <a:cs typeface="Arial" pitchFamily="34" charset="0"/>
              </a:rPr>
              <a:t> &lt; 4</a:t>
            </a:r>
            <a:endParaRPr lang="el-GR" sz="1600" b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78898" name="AutoShape 50"/>
          <p:cNvSpPr>
            <a:spLocks noChangeArrowheads="1"/>
          </p:cNvSpPr>
          <p:nvPr/>
        </p:nvSpPr>
        <p:spPr bwMode="auto">
          <a:xfrm rot="5400000">
            <a:off x="4495800" y="2719388"/>
            <a:ext cx="1371600" cy="1066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3366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99" name="Line 51"/>
          <p:cNvSpPr>
            <a:spLocks noChangeShapeType="1"/>
          </p:cNvSpPr>
          <p:nvPr/>
        </p:nvSpPr>
        <p:spPr bwMode="auto">
          <a:xfrm flipV="1">
            <a:off x="5105400" y="3810000"/>
            <a:ext cx="0" cy="83820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00" name="Text Box 52"/>
          <p:cNvSpPr txBox="1">
            <a:spLocks noChangeArrowheads="1"/>
          </p:cNvSpPr>
          <p:nvPr/>
        </p:nvSpPr>
        <p:spPr bwMode="auto">
          <a:xfrm>
            <a:off x="4572000" y="4495800"/>
            <a:ext cx="1524000" cy="857250"/>
          </a:xfrm>
          <a:prstGeom prst="rect">
            <a:avLst/>
          </a:prstGeom>
          <a:solidFill>
            <a:schemeClr val="bg1"/>
          </a:solidFill>
          <a:ln w="3175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/>
          <a:p>
            <a:r>
              <a:rPr lang="en-US" sz="1600">
                <a:solidFill>
                  <a:srgbClr val="0033CC"/>
                </a:solidFill>
              </a:rPr>
              <a:t>RICH</a:t>
            </a:r>
          </a:p>
          <a:p>
            <a:r>
              <a:rPr lang="en-US" sz="1600" b="0">
                <a:solidFill>
                  <a:srgbClr val="0033CC"/>
                </a:solidFill>
              </a:rPr>
              <a:t>Baryon/meson separation</a:t>
            </a:r>
          </a:p>
        </p:txBody>
      </p:sp>
      <p:sp>
        <p:nvSpPr>
          <p:cNvPr id="78901" name="Line 53"/>
          <p:cNvSpPr>
            <a:spLocks noChangeShapeType="1"/>
          </p:cNvSpPr>
          <p:nvPr/>
        </p:nvSpPr>
        <p:spPr bwMode="auto">
          <a:xfrm flipV="1">
            <a:off x="6111875" y="2574925"/>
            <a:ext cx="0" cy="533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02" name="Line 54"/>
          <p:cNvSpPr>
            <a:spLocks noChangeShapeType="1"/>
          </p:cNvSpPr>
          <p:nvPr/>
        </p:nvSpPr>
        <p:spPr bwMode="auto">
          <a:xfrm flipV="1">
            <a:off x="6059488" y="2574925"/>
            <a:ext cx="0" cy="533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03" name="Line 55"/>
          <p:cNvSpPr>
            <a:spLocks noChangeShapeType="1"/>
          </p:cNvSpPr>
          <p:nvPr/>
        </p:nvSpPr>
        <p:spPr bwMode="auto">
          <a:xfrm flipV="1">
            <a:off x="6111875" y="3405188"/>
            <a:ext cx="0" cy="533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04" name="Line 56"/>
          <p:cNvSpPr>
            <a:spLocks noChangeShapeType="1"/>
          </p:cNvSpPr>
          <p:nvPr/>
        </p:nvSpPr>
        <p:spPr bwMode="auto">
          <a:xfrm flipV="1">
            <a:off x="6059488" y="3405188"/>
            <a:ext cx="0" cy="533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05" name="Text Box 57"/>
          <p:cNvSpPr txBox="1">
            <a:spLocks noChangeArrowheads="1"/>
          </p:cNvSpPr>
          <p:nvPr/>
        </p:nvSpPr>
        <p:spPr bwMode="auto">
          <a:xfrm>
            <a:off x="6477000" y="4343400"/>
            <a:ext cx="1600200" cy="85725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/>
          <a:p>
            <a:r>
              <a:rPr lang="en-US" sz="1600" b="0"/>
              <a:t>Preshower</a:t>
            </a:r>
          </a:p>
          <a:p>
            <a:r>
              <a:rPr lang="en-US" sz="1600" b="0"/>
              <a:t>1/2” Pb radiator</a:t>
            </a:r>
          </a:p>
          <a:p>
            <a:r>
              <a:rPr lang="en-US" sz="1600" b="0"/>
              <a:t>Shower “max”</a:t>
            </a:r>
          </a:p>
        </p:txBody>
      </p:sp>
      <p:sp>
        <p:nvSpPr>
          <p:cNvPr id="78906" name="Line 58"/>
          <p:cNvSpPr>
            <a:spLocks noChangeShapeType="1"/>
          </p:cNvSpPr>
          <p:nvPr/>
        </p:nvSpPr>
        <p:spPr bwMode="auto">
          <a:xfrm flipH="1" flipV="1">
            <a:off x="6096000" y="3962400"/>
            <a:ext cx="38100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8907" name="Group 110"/>
          <p:cNvGrpSpPr>
            <a:grpSpLocks/>
          </p:cNvGrpSpPr>
          <p:nvPr/>
        </p:nvGrpSpPr>
        <p:grpSpPr bwMode="auto">
          <a:xfrm>
            <a:off x="1095375" y="966788"/>
            <a:ext cx="3300413" cy="482600"/>
            <a:chOff x="1362628" y="5272321"/>
            <a:chExt cx="3300202" cy="483019"/>
          </a:xfrm>
        </p:grpSpPr>
        <p:sp>
          <p:nvSpPr>
            <p:cNvPr id="78908" name="Right Arrow 104"/>
            <p:cNvSpPr>
              <a:spLocks noChangeArrowheads="1"/>
            </p:cNvSpPr>
            <p:nvPr/>
          </p:nvSpPr>
          <p:spPr bwMode="auto">
            <a:xfrm>
              <a:off x="1362628" y="5576046"/>
              <a:ext cx="1519233" cy="179294"/>
            </a:xfrm>
            <a:prstGeom prst="rightArrow">
              <a:avLst>
                <a:gd name="adj1" fmla="val 50000"/>
                <a:gd name="adj2" fmla="val 50017"/>
              </a:avLst>
            </a:prstGeom>
            <a:solidFill>
              <a:srgbClr val="8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b="0"/>
            </a:p>
          </p:txBody>
        </p:sp>
        <p:sp>
          <p:nvSpPr>
            <p:cNvPr id="78909" name="TextBox 105"/>
            <p:cNvSpPr txBox="1">
              <a:spLocks noChangeArrowheads="1"/>
            </p:cNvSpPr>
            <p:nvPr/>
          </p:nvSpPr>
          <p:spPr bwMode="auto">
            <a:xfrm>
              <a:off x="1916630" y="5272321"/>
              <a:ext cx="831797" cy="367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b="0">
                  <a:solidFill>
                    <a:srgbClr val="800000"/>
                  </a:solidFill>
                </a:rPr>
                <a:t>proton</a:t>
              </a:r>
            </a:p>
          </p:txBody>
        </p:sp>
        <p:sp>
          <p:nvSpPr>
            <p:cNvPr id="107" name="Right Arrow 106"/>
            <p:cNvSpPr>
              <a:spLocks noChangeArrowheads="1"/>
            </p:cNvSpPr>
            <p:nvPr/>
          </p:nvSpPr>
          <p:spPr bwMode="auto">
            <a:xfrm flipH="1" flipV="1">
              <a:off x="3143597" y="5564095"/>
              <a:ext cx="1519233" cy="179294"/>
            </a:xfrm>
            <a:prstGeom prst="rightArrow">
              <a:avLst>
                <a:gd name="adj1" fmla="val 50000"/>
                <a:gd name="adj2" fmla="val 50017"/>
              </a:avLst>
            </a:prstGeom>
            <a:solidFill>
              <a:srgbClr val="19196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1600" b="0" dirty="0">
                <a:solidFill>
                  <a:schemeClr val="accent2">
                    <a:lumMod val="50000"/>
                  </a:schemeClr>
                </a:solidFill>
                <a:latin typeface="Arial" pitchFamily="-65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189724" y="5275499"/>
              <a:ext cx="971488" cy="3670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0" dirty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nucleus</a:t>
              </a:r>
            </a:p>
          </p:txBody>
        </p:sp>
      </p:grpSp>
      <p:sp>
        <p:nvSpPr>
          <p:cNvPr id="78912" name="Text Box 64"/>
          <p:cNvSpPr txBox="1">
            <a:spLocks noChangeArrowheads="1"/>
          </p:cNvSpPr>
          <p:nvPr/>
        </p:nvSpPr>
        <p:spPr bwMode="auto">
          <a:xfrm>
            <a:off x="7772400" y="1066800"/>
            <a:ext cx="1066800" cy="4222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~ 2016</a:t>
            </a:r>
          </a:p>
        </p:txBody>
      </p:sp>
      <p:sp>
        <p:nvSpPr>
          <p:cNvPr id="78913" name="Rectangle 65"/>
          <p:cNvSpPr>
            <a:spLocks noChangeArrowheads="1"/>
          </p:cNvSpPr>
          <p:nvPr/>
        </p:nvSpPr>
        <p:spPr bwMode="auto">
          <a:xfrm>
            <a:off x="6172200" y="3100388"/>
            <a:ext cx="609600" cy="3048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914" name="Text Box 66"/>
          <p:cNvSpPr txBox="1">
            <a:spLocks noChangeArrowheads="1"/>
          </p:cNvSpPr>
          <p:nvPr/>
        </p:nvSpPr>
        <p:spPr bwMode="auto">
          <a:xfrm>
            <a:off x="6819900" y="3067050"/>
            <a:ext cx="2171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993300"/>
                </a:solidFill>
              </a:rPr>
              <a:t>W powder E/HCal</a:t>
            </a:r>
          </a:p>
        </p:txBody>
      </p:sp>
    </p:spTree>
    <p:extLst>
      <p:ext uri="{BB962C8B-B14F-4D97-AF65-F5344CB8AC3E}">
        <p14:creationId xmlns:p14="http://schemas.microsoft.com/office/powerpoint/2010/main" val="83341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F35372-048F-4056-8E1E-C245939E968E}" type="slidenum">
              <a:rPr lang="en-US"/>
              <a:pPr/>
              <a:t>44</a:t>
            </a:fld>
            <a:endParaRPr lang="en-US"/>
          </a:p>
        </p:txBody>
      </p:sp>
      <p:pic>
        <p:nvPicPr>
          <p:cNvPr id="28674" name="Picture 2" descr="D22407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9300"/>
            <a:ext cx="9144000" cy="610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ln/>
        </p:spPr>
        <p:txBody>
          <a:bodyPr/>
          <a:lstStyle/>
          <a:p>
            <a:r>
              <a:rPr lang="en-US" sz="3600" dirty="0"/>
              <a:t>PHENIX </a:t>
            </a:r>
            <a:r>
              <a:rPr lang="en-US" sz="3600" dirty="0" err="1"/>
              <a:t>Muon</a:t>
            </a:r>
            <a:r>
              <a:rPr lang="en-US" sz="3600" dirty="0"/>
              <a:t> Piston Calorimeter Upgrade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04800" y="6324600"/>
            <a:ext cx="859472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latin typeface="Times New Roman" pitchFamily="18" charset="0"/>
              </a:rPr>
              <a:t>Small cylindrical hole in Muon Magnet Piston, Radius 22.5 cm and Depth 43.1 cm</a:t>
            </a:r>
          </a:p>
        </p:txBody>
      </p:sp>
      <p:grpSp>
        <p:nvGrpSpPr>
          <p:cNvPr id="28677" name="Group 5"/>
          <p:cNvGrpSpPr>
            <a:grpSpLocks/>
          </p:cNvGrpSpPr>
          <p:nvPr/>
        </p:nvGrpSpPr>
        <p:grpSpPr bwMode="auto">
          <a:xfrm>
            <a:off x="2667000" y="3124200"/>
            <a:ext cx="858838" cy="762000"/>
            <a:chOff x="1680" y="1968"/>
            <a:chExt cx="541" cy="480"/>
          </a:xfrm>
        </p:grpSpPr>
        <p:sp>
          <p:nvSpPr>
            <p:cNvPr id="28678" name="Oval 6"/>
            <p:cNvSpPr>
              <a:spLocks noChangeArrowheads="1"/>
            </p:cNvSpPr>
            <p:nvPr/>
          </p:nvSpPr>
          <p:spPr bwMode="auto">
            <a:xfrm>
              <a:off x="1824" y="1968"/>
              <a:ext cx="288" cy="2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9" name="Text Box 7"/>
            <p:cNvSpPr txBox="1">
              <a:spLocks noChangeArrowheads="1"/>
            </p:cNvSpPr>
            <p:nvPr/>
          </p:nvSpPr>
          <p:spPr bwMode="auto">
            <a:xfrm>
              <a:off x="1680" y="2236"/>
              <a:ext cx="5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600">
                  <a:solidFill>
                    <a:srgbClr val="FF0000"/>
                  </a:solidFill>
                  <a:latin typeface="Times New Roman" pitchFamily="18" charset="0"/>
                </a:rPr>
                <a:t>SOUTH</a:t>
              </a:r>
            </a:p>
          </p:txBody>
        </p:sp>
      </p:grpSp>
      <p:pic>
        <p:nvPicPr>
          <p:cNvPr id="28680" name="Picture 8" descr="DSCN06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29050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1" name="Line 9"/>
          <p:cNvSpPr>
            <a:spLocks noChangeShapeType="1"/>
          </p:cNvSpPr>
          <p:nvPr/>
        </p:nvSpPr>
        <p:spPr bwMode="auto">
          <a:xfrm flipH="1">
            <a:off x="2057400" y="3429000"/>
            <a:ext cx="838200" cy="685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682" name="Picture 10" descr="IMG_017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62"/>
          <a:stretch>
            <a:fillRect/>
          </a:stretch>
        </p:blipFill>
        <p:spPr bwMode="auto">
          <a:xfrm>
            <a:off x="152400" y="2994025"/>
            <a:ext cx="3810000" cy="315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6" descr="IUwide_ps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0" r="36715" b="27788"/>
          <a:stretch/>
        </p:blipFill>
        <p:spPr bwMode="auto">
          <a:xfrm>
            <a:off x="0" y="76200"/>
            <a:ext cx="518614" cy="45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58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8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092370-33B6-43AA-B449-182DB697AFA1}" type="slidenum">
              <a:rPr lang="en-US"/>
              <a:pPr/>
              <a:t>45</a:t>
            </a:fld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200"/>
              <a:t>Measuring </a:t>
            </a:r>
            <a:r>
              <a:rPr lang="en-US" sz="3200">
                <a:sym typeface="Symbol" pitchFamily="18" charset="2"/>
              </a:rPr>
              <a:t></a:t>
            </a:r>
            <a:r>
              <a:rPr lang="en-US" sz="3200" baseline="30000">
                <a:sym typeface="Symbol" pitchFamily="18" charset="2"/>
              </a:rPr>
              <a:t>0</a:t>
            </a:r>
            <a:r>
              <a:rPr lang="en-US" sz="3200">
                <a:sym typeface="Symbol" pitchFamily="18" charset="2"/>
              </a:rPr>
              <a:t>’s </a:t>
            </a:r>
            <a:r>
              <a:rPr lang="en-US" sz="3200"/>
              <a:t>with the MPC</a:t>
            </a:r>
            <a:endParaRPr lang="en-US" sz="3200" baseline="-2500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0"/>
            <a:ext cx="4495800" cy="407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52400" y="1143000"/>
            <a:ext cx="5486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lang="en-US" b="1" u="sng"/>
              <a:t>Clustering: </a:t>
            </a:r>
          </a:p>
          <a:p>
            <a:pPr marL="342900" indent="-342900" algn="l" eaLnBrk="1" hangingPunct="1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b="1"/>
              <a:t>Groups towers together above an energy  theshold</a:t>
            </a:r>
          </a:p>
          <a:p>
            <a:pPr marL="342900" indent="-342900" algn="l" eaLnBrk="1" hangingPunct="1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b="1"/>
              <a:t>Fit energy and position of incident photon</a:t>
            </a:r>
          </a:p>
          <a:p>
            <a:pPr marL="342900" indent="-342900" algn="l" eaLnBrk="1" hangingPunct="1">
              <a:spcBef>
                <a:spcPct val="20000"/>
              </a:spcBef>
            </a:pPr>
            <a:r>
              <a:rPr lang="en-US" b="1"/>
              <a:t>If two photons are separated by ~1 tower, they are reconstructed as a single cluster.</a:t>
            </a:r>
          </a:p>
          <a:p>
            <a:pPr marL="342900" indent="-342900" algn="l" eaLnBrk="1" hangingPunct="1">
              <a:spcBef>
                <a:spcPct val="20000"/>
              </a:spcBef>
            </a:pPr>
            <a:r>
              <a:rPr lang="en-US" b="1" u="sng"/>
              <a:t>Physics Impact:</a:t>
            </a:r>
          </a:p>
          <a:p>
            <a:pPr marL="342900" indent="-342900" algn="l" eaLnBrk="1" hangingPunct="1">
              <a:spcBef>
                <a:spcPct val="20000"/>
              </a:spcBef>
            </a:pPr>
            <a:r>
              <a:rPr lang="en-US" b="1"/>
              <a:t>Photon merging effects prevent two-photon </a:t>
            </a:r>
            <a:r>
              <a:rPr lang="en-US" b="1">
                <a:sym typeface="Symbol" pitchFamily="18" charset="2"/>
              </a:rPr>
              <a:t></a:t>
            </a:r>
            <a:r>
              <a:rPr lang="en-US" b="1" baseline="30000">
                <a:sym typeface="Symbol" pitchFamily="18" charset="2"/>
              </a:rPr>
              <a:t>0</a:t>
            </a:r>
            <a:r>
              <a:rPr lang="en-US" b="1"/>
              <a:t> analysis: </a:t>
            </a:r>
            <a:br>
              <a:rPr lang="en-US" b="1"/>
            </a:br>
            <a:r>
              <a:rPr lang="en-US" b="1"/>
              <a:t>for E</a:t>
            </a:r>
            <a:r>
              <a:rPr lang="en-US" b="1" baseline="-25000"/>
              <a:t>pi0</a:t>
            </a:r>
            <a:r>
              <a:rPr lang="en-US" b="1"/>
              <a:t>&gt;20 GeV (p</a:t>
            </a:r>
            <a:r>
              <a:rPr lang="en-US" b="1" baseline="-25000"/>
              <a:t>T</a:t>
            </a:r>
            <a:r>
              <a:rPr lang="en-US" b="1"/>
              <a:t>&gt;2 GeV/c)</a:t>
            </a:r>
          </a:p>
          <a:p>
            <a:pPr marL="34290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US" b="1"/>
              <a:t>At √s = 62 GeV</a:t>
            </a:r>
          </a:p>
          <a:p>
            <a:pPr marL="342900" indent="-342900" algn="l" eaLnBrk="1" hangingPunct="1">
              <a:spcBef>
                <a:spcPct val="20000"/>
              </a:spcBef>
            </a:pPr>
            <a:r>
              <a:rPr lang="en-US" b="1">
                <a:sym typeface="Wingdings" pitchFamily="2" charset="2"/>
              </a:rPr>
              <a:t>	20 GeV  0.65 x</a:t>
            </a:r>
            <a:r>
              <a:rPr lang="en-US" b="1" baseline="-25000">
                <a:sym typeface="Wingdings" pitchFamily="2" charset="2"/>
              </a:rPr>
              <a:t>F</a:t>
            </a:r>
            <a:r>
              <a:rPr lang="en-US" b="1">
                <a:sym typeface="Wingdings" pitchFamily="2" charset="2"/>
              </a:rPr>
              <a:t>:Two-photon</a:t>
            </a:r>
            <a:r>
              <a:rPr lang="en-US" b="1"/>
              <a:t> </a:t>
            </a:r>
            <a:r>
              <a:rPr lang="en-US" b="1">
                <a:sym typeface="Symbol" pitchFamily="18" charset="2"/>
              </a:rPr>
              <a:t></a:t>
            </a:r>
            <a:r>
              <a:rPr lang="en-US" b="1" baseline="30000">
                <a:sym typeface="Symbol" pitchFamily="18" charset="2"/>
              </a:rPr>
              <a:t>0</a:t>
            </a:r>
            <a:r>
              <a:rPr lang="en-US" b="1"/>
              <a:t> analysis</a:t>
            </a:r>
          </a:p>
          <a:p>
            <a:pPr marL="34290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US" b="1"/>
              <a:t>At √s = 200 GeV</a:t>
            </a:r>
          </a:p>
          <a:p>
            <a:pPr marL="342900" indent="-342900" algn="l" eaLnBrk="1" hangingPunct="1">
              <a:spcBef>
                <a:spcPct val="20000"/>
              </a:spcBef>
            </a:pPr>
            <a:r>
              <a:rPr lang="en-US" b="1">
                <a:sym typeface="Wingdings" pitchFamily="2" charset="2"/>
              </a:rPr>
              <a:t>	20 GeV  0.20 x</a:t>
            </a:r>
            <a:r>
              <a:rPr lang="en-US" b="1" baseline="-25000">
                <a:sym typeface="Wingdings" pitchFamily="2" charset="2"/>
              </a:rPr>
              <a:t>F </a:t>
            </a:r>
            <a:r>
              <a:rPr lang="en-US" b="1">
                <a:sym typeface="Wingdings" pitchFamily="2" charset="2"/>
              </a:rPr>
              <a:t>for two-photon pi0 analysis</a:t>
            </a:r>
          </a:p>
          <a:p>
            <a:pPr marL="342900" indent="-342900" algn="l" eaLnBrk="1" hangingPunct="1">
              <a:spcBef>
                <a:spcPct val="20000"/>
              </a:spcBef>
            </a:pPr>
            <a:r>
              <a:rPr lang="en-US" b="1">
                <a:solidFill>
                  <a:srgbClr val="FF3300"/>
                </a:solidFill>
                <a:sym typeface="Wingdings" pitchFamily="2" charset="2"/>
              </a:rPr>
              <a:t>	Use merged Single clusters as proxy for pi0	 </a:t>
            </a:r>
          </a:p>
          <a:p>
            <a:pPr marL="342900" indent="-342900" algn="l" eaLnBrk="1" hangingPunct="1">
              <a:spcBef>
                <a:spcPct val="20000"/>
              </a:spcBef>
            </a:pPr>
            <a:r>
              <a:rPr lang="en-US" b="1">
                <a:sym typeface="Wingdings" pitchFamily="2" charset="2"/>
              </a:rPr>
              <a:t>Yields dominated by </a:t>
            </a:r>
            <a:r>
              <a:rPr lang="en-US" b="1">
                <a:sym typeface="Symbol" pitchFamily="18" charset="2"/>
              </a:rPr>
              <a:t></a:t>
            </a:r>
            <a:r>
              <a:rPr lang="en-US" b="1" baseline="30000">
                <a:sym typeface="Symbol" pitchFamily="18" charset="2"/>
              </a:rPr>
              <a:t>0</a:t>
            </a:r>
            <a:r>
              <a:rPr lang="en-US" b="1">
                <a:sym typeface="Wingdings" pitchFamily="2" charset="2"/>
              </a:rPr>
              <a:t>’</a:t>
            </a:r>
            <a:r>
              <a:rPr lang="en-US" b="1"/>
              <a:t>s but subject to </a:t>
            </a:r>
            <a:br>
              <a:rPr lang="en-US" b="1"/>
            </a:br>
            <a:r>
              <a:rPr lang="en-US" b="1"/>
              <a:t>backgrounds</a:t>
            </a:r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6477000" y="3886200"/>
            <a:ext cx="533400" cy="533400"/>
          </a:xfrm>
          <a:prstGeom prst="ellipse">
            <a:avLst/>
          </a:prstGeom>
          <a:solidFill>
            <a:srgbClr val="00008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7391400" y="3810000"/>
            <a:ext cx="533400" cy="533400"/>
          </a:xfrm>
          <a:prstGeom prst="ellipse">
            <a:avLst/>
          </a:prstGeom>
          <a:solidFill>
            <a:srgbClr val="00008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Oval 7"/>
          <p:cNvSpPr>
            <a:spLocks noChangeArrowheads="1"/>
          </p:cNvSpPr>
          <p:nvPr/>
        </p:nvSpPr>
        <p:spPr bwMode="auto">
          <a:xfrm>
            <a:off x="5715000" y="2362200"/>
            <a:ext cx="533400" cy="533400"/>
          </a:xfrm>
          <a:prstGeom prst="ellipse">
            <a:avLst/>
          </a:prstGeom>
          <a:solidFill>
            <a:srgbClr val="FF00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5943600" y="2133600"/>
            <a:ext cx="533400" cy="533400"/>
          </a:xfrm>
          <a:prstGeom prst="ellipse">
            <a:avLst/>
          </a:prstGeom>
          <a:solidFill>
            <a:srgbClr val="FF00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5562600" y="4921250"/>
            <a:ext cx="358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>
                <a:cs typeface="Arial" pitchFamily="34" charset="0"/>
              </a:rPr>
              <a:t>Decay photon impact positions for </a:t>
            </a:r>
            <a:r>
              <a:rPr lang="en-US" b="1">
                <a:solidFill>
                  <a:srgbClr val="0033CC"/>
                </a:solidFill>
                <a:cs typeface="Arial" pitchFamily="34" charset="0"/>
              </a:rPr>
              <a:t>low</a:t>
            </a:r>
            <a:r>
              <a:rPr lang="en-US" b="1">
                <a:cs typeface="Arial" pitchFamily="34" charset="0"/>
              </a:rPr>
              <a:t> </a:t>
            </a:r>
            <a:r>
              <a:rPr lang="en-US">
                <a:cs typeface="Arial" pitchFamily="34" charset="0"/>
              </a:rPr>
              <a:t>and</a:t>
            </a:r>
            <a:r>
              <a:rPr lang="en-US" b="1">
                <a:solidFill>
                  <a:srgbClr val="FF0000"/>
                </a:solidFill>
                <a:cs typeface="Arial" pitchFamily="34" charset="0"/>
              </a:rPr>
              <a:t> high </a:t>
            </a:r>
            <a:r>
              <a:rPr lang="en-US">
                <a:cs typeface="Arial" pitchFamily="34" charset="0"/>
              </a:rPr>
              <a:t>energy </a:t>
            </a:r>
            <a:r>
              <a:rPr lang="en-US">
                <a:cs typeface="Arial" pitchFamily="34" charset="0"/>
                <a:sym typeface="Symbol" pitchFamily="18" charset="2"/>
              </a:rPr>
              <a:t></a:t>
            </a:r>
            <a:r>
              <a:rPr lang="en-US" baseline="30000">
                <a:cs typeface="Arial" pitchFamily="34" charset="0"/>
                <a:sym typeface="Symbol" pitchFamily="18" charset="2"/>
              </a:rPr>
              <a:t>0</a:t>
            </a:r>
            <a:r>
              <a:rPr lang="en-US">
                <a:cs typeface="Arial" pitchFamily="34" charset="0"/>
              </a:rPr>
              <a:t>’</a:t>
            </a:r>
            <a:r>
              <a:rPr lang="en-US" b="1">
                <a:cs typeface="Arial" pitchFamily="34" charset="0"/>
              </a:rPr>
              <a:t>s</a:t>
            </a:r>
          </a:p>
        </p:txBody>
      </p:sp>
      <p:pic>
        <p:nvPicPr>
          <p:cNvPr id="11" name="Picture 46" descr="IUwide_ps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0" r="36715" b="27788"/>
          <a:stretch/>
        </p:blipFill>
        <p:spPr bwMode="auto">
          <a:xfrm>
            <a:off x="0" y="76200"/>
            <a:ext cx="518614" cy="45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428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  <p:bldP spid="55302" grpId="0" animBg="1"/>
      <p:bldP spid="55303" grpId="0" animBg="1"/>
      <p:bldP spid="55304" grpId="0" animBg="1"/>
      <p:bldP spid="5530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2725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i="1"/>
              <a:t>STAR</a:t>
            </a:r>
            <a:r>
              <a:rPr lang="en-US"/>
              <a:t> forward instrumentation upgrade</a:t>
            </a:r>
            <a:endParaRPr lang="en-US" b="1" i="1"/>
          </a:p>
        </p:txBody>
      </p:sp>
      <p:grpSp>
        <p:nvGrpSpPr>
          <p:cNvPr id="78852" name="Group 4"/>
          <p:cNvGrpSpPr>
            <a:grpSpLocks/>
          </p:cNvGrpSpPr>
          <p:nvPr/>
        </p:nvGrpSpPr>
        <p:grpSpPr bwMode="auto">
          <a:xfrm>
            <a:off x="3019425" y="1243806"/>
            <a:ext cx="5972175" cy="3913188"/>
            <a:chOff x="480" y="576"/>
            <a:chExt cx="3762" cy="2465"/>
          </a:xfrm>
        </p:grpSpPr>
        <p:pic>
          <p:nvPicPr>
            <p:cNvPr id="78853" name="Picture 3" descr="tpcsymposium cop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76" r="18277"/>
            <a:stretch>
              <a:fillRect/>
            </a:stretch>
          </p:blipFill>
          <p:spPr bwMode="auto">
            <a:xfrm>
              <a:off x="480" y="576"/>
              <a:ext cx="2448" cy="2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8854" name="Group 10"/>
            <p:cNvGrpSpPr>
              <a:grpSpLocks/>
            </p:cNvGrpSpPr>
            <p:nvPr/>
          </p:nvGrpSpPr>
          <p:grpSpPr bwMode="auto">
            <a:xfrm>
              <a:off x="1576" y="1742"/>
              <a:ext cx="336" cy="135"/>
              <a:chOff x="1752" y="2235"/>
              <a:chExt cx="336" cy="135"/>
            </a:xfrm>
          </p:grpSpPr>
          <p:sp>
            <p:nvSpPr>
              <p:cNvPr id="78855" name="Line 11"/>
              <p:cNvSpPr>
                <a:spLocks noChangeShapeType="1"/>
              </p:cNvSpPr>
              <p:nvPr/>
            </p:nvSpPr>
            <p:spPr bwMode="auto">
              <a:xfrm>
                <a:off x="1752" y="2235"/>
                <a:ext cx="33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56" name="Line 12"/>
              <p:cNvSpPr>
                <a:spLocks noChangeShapeType="1"/>
              </p:cNvSpPr>
              <p:nvPr/>
            </p:nvSpPr>
            <p:spPr bwMode="auto">
              <a:xfrm>
                <a:off x="1752" y="2370"/>
                <a:ext cx="33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8857" name="Rectangle 13"/>
            <p:cNvSpPr>
              <a:spLocks noChangeArrowheads="1"/>
            </p:cNvSpPr>
            <p:nvPr/>
          </p:nvSpPr>
          <p:spPr bwMode="auto">
            <a:xfrm>
              <a:off x="832" y="1680"/>
              <a:ext cx="1824" cy="1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en-US" b="0"/>
            </a:p>
          </p:txBody>
        </p:sp>
        <p:sp>
          <p:nvSpPr>
            <p:cNvPr id="78858" name="Rectangle 14"/>
            <p:cNvSpPr>
              <a:spLocks noChangeArrowheads="1"/>
            </p:cNvSpPr>
            <p:nvPr/>
          </p:nvSpPr>
          <p:spPr bwMode="auto">
            <a:xfrm>
              <a:off x="832" y="1829"/>
              <a:ext cx="1824" cy="1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en-US" b="0"/>
            </a:p>
          </p:txBody>
        </p:sp>
        <p:grpSp>
          <p:nvGrpSpPr>
            <p:cNvPr id="78859" name="Group 15"/>
            <p:cNvGrpSpPr>
              <a:grpSpLocks/>
            </p:cNvGrpSpPr>
            <p:nvPr/>
          </p:nvGrpSpPr>
          <p:grpSpPr bwMode="auto">
            <a:xfrm>
              <a:off x="1584" y="1680"/>
              <a:ext cx="288" cy="247"/>
              <a:chOff x="1776" y="1920"/>
              <a:chExt cx="288" cy="247"/>
            </a:xfrm>
          </p:grpSpPr>
          <p:grpSp>
            <p:nvGrpSpPr>
              <p:cNvPr id="78860" name="Group 16"/>
              <p:cNvGrpSpPr>
                <a:grpSpLocks/>
              </p:cNvGrpSpPr>
              <p:nvPr/>
            </p:nvGrpSpPr>
            <p:grpSpPr bwMode="auto">
              <a:xfrm>
                <a:off x="1776" y="1920"/>
                <a:ext cx="288" cy="26"/>
                <a:chOff x="1776" y="1920"/>
                <a:chExt cx="288" cy="26"/>
              </a:xfrm>
            </p:grpSpPr>
            <p:sp>
              <p:nvSpPr>
                <p:cNvPr id="78861" name="Line 17"/>
                <p:cNvSpPr>
                  <a:spLocks noChangeShapeType="1"/>
                </p:cNvSpPr>
                <p:nvPr/>
              </p:nvSpPr>
              <p:spPr bwMode="auto">
                <a:xfrm>
                  <a:off x="1802" y="194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C012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862" name="Line 18"/>
                <p:cNvSpPr>
                  <a:spLocks noChangeShapeType="1"/>
                </p:cNvSpPr>
                <p:nvPr/>
              </p:nvSpPr>
              <p:spPr bwMode="auto">
                <a:xfrm>
                  <a:off x="1776" y="1920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rgbClr val="FC012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8863" name="Line 19"/>
              <p:cNvSpPr>
                <a:spLocks noChangeShapeType="1"/>
              </p:cNvSpPr>
              <p:nvPr/>
            </p:nvSpPr>
            <p:spPr bwMode="auto">
              <a:xfrm>
                <a:off x="1802" y="2141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64" name="Line 20"/>
              <p:cNvSpPr>
                <a:spLocks noChangeShapeType="1"/>
              </p:cNvSpPr>
              <p:nvPr/>
            </p:nvSpPr>
            <p:spPr bwMode="auto">
              <a:xfrm>
                <a:off x="1776" y="2167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865" name="Group 21"/>
            <p:cNvGrpSpPr>
              <a:grpSpLocks/>
            </p:cNvGrpSpPr>
            <p:nvPr/>
          </p:nvGrpSpPr>
          <p:grpSpPr bwMode="auto">
            <a:xfrm>
              <a:off x="1680" y="1765"/>
              <a:ext cx="96" cy="92"/>
              <a:chOff x="1872" y="2258"/>
              <a:chExt cx="96" cy="92"/>
            </a:xfrm>
          </p:grpSpPr>
          <p:grpSp>
            <p:nvGrpSpPr>
              <p:cNvPr id="78866" name="Group 22"/>
              <p:cNvGrpSpPr>
                <a:grpSpLocks/>
              </p:cNvGrpSpPr>
              <p:nvPr/>
            </p:nvGrpSpPr>
            <p:grpSpPr bwMode="auto">
              <a:xfrm>
                <a:off x="1872" y="2258"/>
                <a:ext cx="96" cy="16"/>
                <a:chOff x="1872" y="2256"/>
                <a:chExt cx="96" cy="16"/>
              </a:xfrm>
            </p:grpSpPr>
            <p:sp>
              <p:nvSpPr>
                <p:cNvPr id="78867" name="Line 23"/>
                <p:cNvSpPr>
                  <a:spLocks noChangeShapeType="1"/>
                </p:cNvSpPr>
                <p:nvPr/>
              </p:nvSpPr>
              <p:spPr bwMode="auto">
                <a:xfrm>
                  <a:off x="1872" y="225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63DE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868" name="Line 24"/>
                <p:cNvSpPr>
                  <a:spLocks noChangeShapeType="1"/>
                </p:cNvSpPr>
                <p:nvPr/>
              </p:nvSpPr>
              <p:spPr bwMode="auto">
                <a:xfrm>
                  <a:off x="1872" y="227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63DE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69" name="Group 25"/>
              <p:cNvGrpSpPr>
                <a:grpSpLocks/>
              </p:cNvGrpSpPr>
              <p:nvPr/>
            </p:nvGrpSpPr>
            <p:grpSpPr bwMode="auto">
              <a:xfrm>
                <a:off x="1872" y="2334"/>
                <a:ext cx="96" cy="16"/>
                <a:chOff x="1872" y="2332"/>
                <a:chExt cx="96" cy="16"/>
              </a:xfrm>
            </p:grpSpPr>
            <p:sp>
              <p:nvSpPr>
                <p:cNvPr id="78870" name="Line 26"/>
                <p:cNvSpPr>
                  <a:spLocks noChangeShapeType="1"/>
                </p:cNvSpPr>
                <p:nvPr/>
              </p:nvSpPr>
              <p:spPr bwMode="auto">
                <a:xfrm>
                  <a:off x="1872" y="233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63DE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871" name="Line 27"/>
                <p:cNvSpPr>
                  <a:spLocks noChangeShapeType="1"/>
                </p:cNvSpPr>
                <p:nvPr/>
              </p:nvSpPr>
              <p:spPr bwMode="auto">
                <a:xfrm>
                  <a:off x="1872" y="23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63DE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8872" name="Rectangle 39"/>
            <p:cNvSpPr>
              <a:spLocks noChangeArrowheads="1"/>
            </p:cNvSpPr>
            <p:nvPr/>
          </p:nvSpPr>
          <p:spPr bwMode="auto">
            <a:xfrm>
              <a:off x="888" y="1689"/>
              <a:ext cx="384" cy="1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="0"/>
            </a:p>
          </p:txBody>
        </p:sp>
        <p:sp>
          <p:nvSpPr>
            <p:cNvPr id="78873" name="Rectangle 40"/>
            <p:cNvSpPr>
              <a:spLocks noChangeArrowheads="1"/>
            </p:cNvSpPr>
            <p:nvPr/>
          </p:nvSpPr>
          <p:spPr bwMode="auto">
            <a:xfrm>
              <a:off x="2177" y="1831"/>
              <a:ext cx="391" cy="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="0"/>
            </a:p>
          </p:txBody>
        </p:sp>
        <p:sp>
          <p:nvSpPr>
            <p:cNvPr id="78874" name="Rectangle 41"/>
            <p:cNvSpPr>
              <a:spLocks noChangeArrowheads="1"/>
            </p:cNvSpPr>
            <p:nvPr/>
          </p:nvSpPr>
          <p:spPr bwMode="auto">
            <a:xfrm>
              <a:off x="2182" y="1688"/>
              <a:ext cx="388" cy="1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="0"/>
            </a:p>
          </p:txBody>
        </p:sp>
        <p:sp>
          <p:nvSpPr>
            <p:cNvPr id="78875" name="Line 67"/>
            <p:cNvSpPr>
              <a:spLocks noChangeShapeType="1"/>
            </p:cNvSpPr>
            <p:nvPr/>
          </p:nvSpPr>
          <p:spPr bwMode="auto">
            <a:xfrm>
              <a:off x="1968" y="1680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6" name="Line 68"/>
            <p:cNvSpPr>
              <a:spLocks noChangeShapeType="1"/>
            </p:cNvSpPr>
            <p:nvPr/>
          </p:nvSpPr>
          <p:spPr bwMode="auto">
            <a:xfrm>
              <a:off x="1920" y="1680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7" name="Line 69"/>
            <p:cNvSpPr>
              <a:spLocks noChangeShapeType="1"/>
            </p:cNvSpPr>
            <p:nvPr/>
          </p:nvSpPr>
          <p:spPr bwMode="auto">
            <a:xfrm>
              <a:off x="2016" y="1680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8" name="Line 70"/>
            <p:cNvSpPr>
              <a:spLocks noChangeShapeType="1"/>
            </p:cNvSpPr>
            <p:nvPr/>
          </p:nvSpPr>
          <p:spPr bwMode="auto">
            <a:xfrm>
              <a:off x="2064" y="1680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9" name="Line 71"/>
            <p:cNvSpPr>
              <a:spLocks noChangeShapeType="1"/>
            </p:cNvSpPr>
            <p:nvPr/>
          </p:nvSpPr>
          <p:spPr bwMode="auto">
            <a:xfrm>
              <a:off x="2112" y="1680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0" name="Line 72"/>
            <p:cNvSpPr>
              <a:spLocks noChangeShapeType="1"/>
            </p:cNvSpPr>
            <p:nvPr/>
          </p:nvSpPr>
          <p:spPr bwMode="auto">
            <a:xfrm>
              <a:off x="2160" y="1680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1" name="Line 73"/>
            <p:cNvSpPr>
              <a:spLocks noChangeShapeType="1"/>
            </p:cNvSpPr>
            <p:nvPr/>
          </p:nvSpPr>
          <p:spPr bwMode="auto">
            <a:xfrm>
              <a:off x="1968" y="1824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2" name="Line 74"/>
            <p:cNvSpPr>
              <a:spLocks noChangeShapeType="1"/>
            </p:cNvSpPr>
            <p:nvPr/>
          </p:nvSpPr>
          <p:spPr bwMode="auto">
            <a:xfrm>
              <a:off x="1920" y="1824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3" name="Line 75"/>
            <p:cNvSpPr>
              <a:spLocks noChangeShapeType="1"/>
            </p:cNvSpPr>
            <p:nvPr/>
          </p:nvSpPr>
          <p:spPr bwMode="auto">
            <a:xfrm>
              <a:off x="2016" y="1824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4" name="Line 76"/>
            <p:cNvSpPr>
              <a:spLocks noChangeShapeType="1"/>
            </p:cNvSpPr>
            <p:nvPr/>
          </p:nvSpPr>
          <p:spPr bwMode="auto">
            <a:xfrm>
              <a:off x="2064" y="1824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5" name="Line 77"/>
            <p:cNvSpPr>
              <a:spLocks noChangeShapeType="1"/>
            </p:cNvSpPr>
            <p:nvPr/>
          </p:nvSpPr>
          <p:spPr bwMode="auto">
            <a:xfrm>
              <a:off x="2112" y="1824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6" name="Line 78"/>
            <p:cNvSpPr>
              <a:spLocks noChangeShapeType="1"/>
            </p:cNvSpPr>
            <p:nvPr/>
          </p:nvSpPr>
          <p:spPr bwMode="auto">
            <a:xfrm>
              <a:off x="2160" y="1824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7" name="Rectangle 39"/>
            <p:cNvSpPr>
              <a:spLocks noChangeArrowheads="1"/>
            </p:cNvSpPr>
            <p:nvPr/>
          </p:nvSpPr>
          <p:spPr bwMode="auto">
            <a:xfrm>
              <a:off x="3888" y="1377"/>
              <a:ext cx="288" cy="3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8" name="Rectangle 40"/>
            <p:cNvSpPr>
              <a:spLocks noChangeArrowheads="1"/>
            </p:cNvSpPr>
            <p:nvPr/>
          </p:nvSpPr>
          <p:spPr bwMode="auto">
            <a:xfrm>
              <a:off x="3888" y="1905"/>
              <a:ext cx="288" cy="3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91" name="Text Box 43"/>
            <p:cNvSpPr txBox="1">
              <a:spLocks noChangeArrowheads="1"/>
            </p:cNvSpPr>
            <p:nvPr/>
          </p:nvSpPr>
          <p:spPr bwMode="auto">
            <a:xfrm>
              <a:off x="3810" y="1098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8700"/>
                  </a:solidFill>
                </a:rPr>
                <a:t>FMS</a:t>
              </a:r>
            </a:p>
          </p:txBody>
        </p:sp>
      </p:grpSp>
      <p:grpSp>
        <p:nvGrpSpPr>
          <p:cNvPr id="78907" name="Group 110"/>
          <p:cNvGrpSpPr>
            <a:grpSpLocks/>
          </p:cNvGrpSpPr>
          <p:nvPr/>
        </p:nvGrpSpPr>
        <p:grpSpPr bwMode="auto">
          <a:xfrm>
            <a:off x="3464765" y="966788"/>
            <a:ext cx="3300413" cy="482600"/>
            <a:chOff x="1362628" y="5272321"/>
            <a:chExt cx="3300202" cy="483019"/>
          </a:xfrm>
        </p:grpSpPr>
        <p:sp>
          <p:nvSpPr>
            <p:cNvPr id="78908" name="Right Arrow 104"/>
            <p:cNvSpPr>
              <a:spLocks noChangeArrowheads="1"/>
            </p:cNvSpPr>
            <p:nvPr/>
          </p:nvSpPr>
          <p:spPr bwMode="auto">
            <a:xfrm>
              <a:off x="1362628" y="5576046"/>
              <a:ext cx="1519233" cy="179294"/>
            </a:xfrm>
            <a:prstGeom prst="rightArrow">
              <a:avLst>
                <a:gd name="adj1" fmla="val 50000"/>
                <a:gd name="adj2" fmla="val 50017"/>
              </a:avLst>
            </a:prstGeom>
            <a:solidFill>
              <a:srgbClr val="8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b="0"/>
            </a:p>
          </p:txBody>
        </p:sp>
        <p:sp>
          <p:nvSpPr>
            <p:cNvPr id="78909" name="TextBox 105"/>
            <p:cNvSpPr txBox="1">
              <a:spLocks noChangeArrowheads="1"/>
            </p:cNvSpPr>
            <p:nvPr/>
          </p:nvSpPr>
          <p:spPr bwMode="auto">
            <a:xfrm>
              <a:off x="1916630" y="5272321"/>
              <a:ext cx="831797" cy="367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b="0">
                  <a:solidFill>
                    <a:srgbClr val="800000"/>
                  </a:solidFill>
                </a:rPr>
                <a:t>proton</a:t>
              </a:r>
            </a:p>
          </p:txBody>
        </p:sp>
        <p:sp>
          <p:nvSpPr>
            <p:cNvPr id="107" name="Right Arrow 106"/>
            <p:cNvSpPr>
              <a:spLocks noChangeArrowheads="1"/>
            </p:cNvSpPr>
            <p:nvPr/>
          </p:nvSpPr>
          <p:spPr bwMode="auto">
            <a:xfrm flipH="1" flipV="1">
              <a:off x="3143597" y="5564095"/>
              <a:ext cx="1519233" cy="179294"/>
            </a:xfrm>
            <a:prstGeom prst="rightArrow">
              <a:avLst>
                <a:gd name="adj1" fmla="val 50000"/>
                <a:gd name="adj2" fmla="val 50017"/>
              </a:avLst>
            </a:prstGeom>
            <a:solidFill>
              <a:srgbClr val="19196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1600" b="0" dirty="0">
                <a:solidFill>
                  <a:schemeClr val="accent2">
                    <a:lumMod val="50000"/>
                  </a:schemeClr>
                </a:solidFill>
                <a:latin typeface="Arial" pitchFamily="-65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189724" y="5275499"/>
              <a:ext cx="971488" cy="3670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0" dirty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nucleus</a:t>
              </a: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>
            <a:off x="7651143" y="4595813"/>
            <a:ext cx="6957" cy="16525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48639" y="1274354"/>
            <a:ext cx="28707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Central Region (-1&lt;eta&lt;1)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Identified </a:t>
            </a:r>
            <a:r>
              <a:rPr lang="en-US" dirty="0" err="1" smtClean="0"/>
              <a:t>Pions</a:t>
            </a:r>
            <a:r>
              <a:rPr lang="en-US" dirty="0" smtClean="0"/>
              <a:t>, eta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Jets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Endcap</a:t>
            </a:r>
            <a:r>
              <a:rPr lang="en-US" dirty="0" smtClean="0"/>
              <a:t> (1&lt;eta&lt;2)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Pi0, eta, (some) jets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Tracking (2012)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FMS (2&lt;eta&lt;4)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dirty="0" smtClean="0">
                <a:cs typeface="Arial" pitchFamily="34" charset="0"/>
              </a:rPr>
              <a:t>π</a:t>
            </a:r>
            <a:r>
              <a:rPr lang="en-US" baseline="30000" dirty="0" smtClean="0">
                <a:cs typeface="Arial" pitchFamily="34" charset="0"/>
              </a:rPr>
              <a:t>0</a:t>
            </a:r>
            <a:r>
              <a:rPr lang="en-US" dirty="0" smtClean="0"/>
              <a:t>, eta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50723" y="3723904"/>
            <a:ext cx="864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TPC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5791200"/>
            <a:ext cx="8229600" cy="334963"/>
          </a:xfrm>
        </p:spPr>
        <p:txBody>
          <a:bodyPr>
            <a:normAutofit fontScale="5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8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0" smtClean="0">
                <a:ea typeface="ＭＳ Ｐゴシック" pitchFamily="34" charset="-128"/>
              </a:rPr>
              <a:t>Cluster analysis </a:t>
            </a:r>
            <a:r>
              <a:rPr lang="en-US" sz="3600" b="0" smtClean="0"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en-US" b="0" baseline="30000" smtClean="0">
                <a:ea typeface="ＭＳ Ｐゴシック" pitchFamily="34" charset="-128"/>
                <a:sym typeface="Symbol" pitchFamily="18" charset="2"/>
              </a:rPr>
              <a:t>0</a:t>
            </a:r>
            <a:r>
              <a:rPr lang="en-US" b="0" smtClean="0">
                <a:ea typeface="ＭＳ Ｐゴシック" pitchFamily="34" charset="-128"/>
                <a:sym typeface="Symbol" pitchFamily="18" charset="2"/>
              </a:rPr>
              <a:t> measurement</a:t>
            </a:r>
            <a:endParaRPr lang="en-US" b="0" smtClean="0"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E2819022-7343-4C75-A947-54194B04F998}" type="slidenum">
              <a:rPr lang="en-US" sz="1200">
                <a:solidFill>
                  <a:srgbClr val="898989"/>
                </a:solidFill>
              </a:rPr>
              <a:pPr algn="ctr" eaLnBrk="1" hangingPunct="1"/>
              <a:t>47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52400" y="1143000"/>
            <a:ext cx="5486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u="sng"/>
              <a:t>Clustering: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b="1"/>
              <a:t>Groups towers together above an energy  threshold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b="1"/>
              <a:t>Fit energy and position of incident photon</a:t>
            </a:r>
          </a:p>
          <a:p>
            <a:pPr marL="342900" indent="-342900">
              <a:spcBef>
                <a:spcPct val="20000"/>
              </a:spcBef>
            </a:pPr>
            <a:r>
              <a:rPr lang="en-US" b="1"/>
              <a:t>If two photons are separated by ~1 tower, they are reconstructed as a single cluster.</a:t>
            </a:r>
          </a:p>
          <a:p>
            <a:pPr marL="342900" indent="-342900">
              <a:spcBef>
                <a:spcPct val="20000"/>
              </a:spcBef>
            </a:pPr>
            <a:r>
              <a:rPr lang="en-US" b="1" u="sng"/>
              <a:t>Physics Impact:</a:t>
            </a:r>
          </a:p>
          <a:p>
            <a:pPr marL="342900" indent="-342900">
              <a:spcBef>
                <a:spcPct val="20000"/>
              </a:spcBef>
            </a:pPr>
            <a:r>
              <a:rPr lang="en-US" b="1"/>
              <a:t>Photon merging effects prevent two-photon </a:t>
            </a:r>
            <a:r>
              <a:rPr lang="en-US" b="1">
                <a:sym typeface="Symbol" pitchFamily="18" charset="2"/>
              </a:rPr>
              <a:t></a:t>
            </a:r>
            <a:r>
              <a:rPr lang="en-US" b="1" baseline="30000">
                <a:sym typeface="Symbol" pitchFamily="18" charset="2"/>
              </a:rPr>
              <a:t>0</a:t>
            </a:r>
            <a:r>
              <a:rPr lang="en-US" b="1"/>
              <a:t> analysis: </a:t>
            </a:r>
            <a:br>
              <a:rPr lang="en-US" b="1"/>
            </a:br>
            <a:r>
              <a:rPr lang="en-US" b="1"/>
              <a:t>for E</a:t>
            </a:r>
            <a:r>
              <a:rPr lang="en-US" b="1" baseline="-25000"/>
              <a:t>pi0</a:t>
            </a:r>
            <a:r>
              <a:rPr lang="en-US" b="1"/>
              <a:t>&gt;20 GeV (p</a:t>
            </a:r>
            <a:r>
              <a:rPr lang="en-US" b="1" baseline="-25000"/>
              <a:t>T</a:t>
            </a:r>
            <a:r>
              <a:rPr lang="en-US" b="1"/>
              <a:t>&gt;2 GeV/c)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At √s = 62 GeV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sym typeface="Wingdings" pitchFamily="2" charset="2"/>
              </a:rPr>
              <a:t>	20 GeV  0.65 x</a:t>
            </a:r>
            <a:r>
              <a:rPr lang="en-US" b="1" baseline="-25000">
                <a:sym typeface="Wingdings" pitchFamily="2" charset="2"/>
              </a:rPr>
              <a:t>F</a:t>
            </a:r>
            <a:r>
              <a:rPr lang="en-US" b="1">
                <a:sym typeface="Wingdings" pitchFamily="2" charset="2"/>
              </a:rPr>
              <a:t>:Two-photon</a:t>
            </a:r>
            <a:r>
              <a:rPr lang="en-US" b="1"/>
              <a:t> </a:t>
            </a:r>
            <a:r>
              <a:rPr lang="en-US" b="1">
                <a:sym typeface="Symbol" pitchFamily="18" charset="2"/>
              </a:rPr>
              <a:t></a:t>
            </a:r>
            <a:r>
              <a:rPr lang="en-US" b="1" baseline="30000">
                <a:sym typeface="Symbol" pitchFamily="18" charset="2"/>
              </a:rPr>
              <a:t>0</a:t>
            </a:r>
            <a:r>
              <a:rPr lang="en-US" b="1"/>
              <a:t> analysis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At √s = 200 GeV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sym typeface="Wingdings" pitchFamily="2" charset="2"/>
              </a:rPr>
              <a:t>	20 GeV  0.20 x</a:t>
            </a:r>
            <a:r>
              <a:rPr lang="en-US" b="1" baseline="-25000">
                <a:sym typeface="Wingdings" pitchFamily="2" charset="2"/>
              </a:rPr>
              <a:t>F </a:t>
            </a:r>
            <a:r>
              <a:rPr lang="en-US" b="1">
                <a:sym typeface="Wingdings" pitchFamily="2" charset="2"/>
              </a:rPr>
              <a:t>for two-photon pi0 analysis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solidFill>
                  <a:srgbClr val="FF3300"/>
                </a:solidFill>
                <a:sym typeface="Wingdings" pitchFamily="2" charset="2"/>
              </a:rPr>
              <a:t>	Use merged Single clusters as proxy for pi0	 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sym typeface="Wingdings" pitchFamily="2" charset="2"/>
              </a:rPr>
              <a:t>Yields dominated by </a:t>
            </a:r>
            <a:r>
              <a:rPr lang="en-US" b="1">
                <a:sym typeface="Symbol" pitchFamily="18" charset="2"/>
              </a:rPr>
              <a:t></a:t>
            </a:r>
            <a:r>
              <a:rPr lang="en-US" b="1" baseline="30000">
                <a:sym typeface="Symbol" pitchFamily="18" charset="2"/>
              </a:rPr>
              <a:t>0</a:t>
            </a:r>
            <a:r>
              <a:rPr lang="en-US" b="1">
                <a:sym typeface="Wingdings" pitchFamily="2" charset="2"/>
              </a:rPr>
              <a:t>’</a:t>
            </a:r>
            <a:r>
              <a:rPr lang="en-US" b="1"/>
              <a:t>s but subject to </a:t>
            </a:r>
            <a:br>
              <a:rPr lang="en-US" b="1"/>
            </a:br>
            <a:r>
              <a:rPr lang="en-US" b="1"/>
              <a:t>backgrounds</a:t>
            </a:r>
          </a:p>
        </p:txBody>
      </p:sp>
      <p:sp>
        <p:nvSpPr>
          <p:cNvPr id="36869" name="Text Box 9"/>
          <p:cNvSpPr txBox="1">
            <a:spLocks noChangeArrowheads="1"/>
          </p:cNvSpPr>
          <p:nvPr/>
        </p:nvSpPr>
        <p:spPr bwMode="auto">
          <a:xfrm>
            <a:off x="5562600" y="4921250"/>
            <a:ext cx="358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cs typeface="Arial" pitchFamily="34" charset="0"/>
              </a:rPr>
              <a:t>Decay photon impact positions for </a:t>
            </a:r>
            <a:r>
              <a:rPr lang="en-US" b="1">
                <a:solidFill>
                  <a:srgbClr val="0033CC"/>
                </a:solidFill>
                <a:cs typeface="Arial" pitchFamily="34" charset="0"/>
              </a:rPr>
              <a:t>low</a:t>
            </a:r>
            <a:r>
              <a:rPr lang="en-US" b="1">
                <a:cs typeface="Arial" pitchFamily="34" charset="0"/>
              </a:rPr>
              <a:t> </a:t>
            </a:r>
            <a:r>
              <a:rPr lang="en-US">
                <a:cs typeface="Arial" pitchFamily="34" charset="0"/>
              </a:rPr>
              <a:t>and</a:t>
            </a:r>
            <a:r>
              <a:rPr lang="en-US" b="1">
                <a:solidFill>
                  <a:srgbClr val="FF0000"/>
                </a:solidFill>
                <a:cs typeface="Arial" pitchFamily="34" charset="0"/>
              </a:rPr>
              <a:t> high </a:t>
            </a:r>
            <a:r>
              <a:rPr lang="en-US">
                <a:cs typeface="Arial" pitchFamily="34" charset="0"/>
              </a:rPr>
              <a:t>energy </a:t>
            </a:r>
            <a:r>
              <a:rPr lang="en-US">
                <a:cs typeface="Arial" pitchFamily="34" charset="0"/>
                <a:sym typeface="Symbol" pitchFamily="18" charset="2"/>
              </a:rPr>
              <a:t></a:t>
            </a:r>
            <a:r>
              <a:rPr lang="en-US" baseline="30000">
                <a:cs typeface="Arial" pitchFamily="34" charset="0"/>
                <a:sym typeface="Symbol" pitchFamily="18" charset="2"/>
              </a:rPr>
              <a:t>0</a:t>
            </a:r>
            <a:r>
              <a:rPr lang="en-US">
                <a:cs typeface="Arial" pitchFamily="34" charset="0"/>
              </a:rPr>
              <a:t>’</a:t>
            </a:r>
            <a:r>
              <a:rPr lang="en-US" b="1">
                <a:cs typeface="Arial" pitchFamily="34" charset="0"/>
              </a:rPr>
              <a:t>s</a:t>
            </a:r>
          </a:p>
        </p:txBody>
      </p:sp>
      <p:pic>
        <p:nvPicPr>
          <p:cNvPr id="36870" name="Picture 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52600"/>
            <a:ext cx="23939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Oval 22"/>
          <p:cNvSpPr>
            <a:spLocks noChangeArrowheads="1"/>
          </p:cNvSpPr>
          <p:nvPr/>
        </p:nvSpPr>
        <p:spPr bwMode="auto">
          <a:xfrm>
            <a:off x="6934200" y="2286000"/>
            <a:ext cx="304800" cy="309563"/>
          </a:xfrm>
          <a:prstGeom prst="ellipse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Oval 22"/>
          <p:cNvSpPr>
            <a:spLocks noChangeArrowheads="1"/>
          </p:cNvSpPr>
          <p:nvPr/>
        </p:nvSpPr>
        <p:spPr bwMode="auto">
          <a:xfrm>
            <a:off x="7467600" y="2057400"/>
            <a:ext cx="304800" cy="309563"/>
          </a:xfrm>
          <a:prstGeom prst="ellipse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Oval 25"/>
          <p:cNvSpPr>
            <a:spLocks noChangeArrowheads="1"/>
          </p:cNvSpPr>
          <p:nvPr/>
        </p:nvSpPr>
        <p:spPr bwMode="auto">
          <a:xfrm>
            <a:off x="7543800" y="3276600"/>
            <a:ext cx="304800" cy="309563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Oval 25"/>
          <p:cNvSpPr>
            <a:spLocks noChangeArrowheads="1"/>
          </p:cNvSpPr>
          <p:nvPr/>
        </p:nvSpPr>
        <p:spPr bwMode="auto">
          <a:xfrm>
            <a:off x="7848600" y="3276600"/>
            <a:ext cx="304800" cy="309563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Star Detector is well suited for Jet and Correlation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609725"/>
            <a:ext cx="7629525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0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6" y="533400"/>
            <a:ext cx="8866843" cy="575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42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TAR_detect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563" y="131618"/>
            <a:ext cx="3209603" cy="2089666"/>
          </a:xfrm>
          <a:prstGeom prst="rect">
            <a:avLst/>
          </a:prstGeom>
        </p:spPr>
      </p:pic>
      <p:pic>
        <p:nvPicPr>
          <p:cNvPr id="4" name="Picture 3" descr="STAR_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2231446"/>
            <a:ext cx="3906837" cy="333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62400" y="5499100"/>
            <a:ext cx="4953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/>
              <a:t>Full azimuth spanned with nearly contiguous electromagnetic </a:t>
            </a:r>
            <a:r>
              <a:rPr lang="en-US" dirty="0" err="1"/>
              <a:t>calorimetry</a:t>
            </a:r>
            <a:r>
              <a:rPr lang="en-US" dirty="0"/>
              <a:t> from -1&lt;</a:t>
            </a:r>
            <a:r>
              <a:rPr lang="en-US" dirty="0">
                <a:latin typeface="Symbol" pitchFamily="18" charset="2"/>
              </a:rPr>
              <a:t>h</a:t>
            </a:r>
            <a:r>
              <a:rPr lang="en-US" dirty="0"/>
              <a:t>&lt;4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dirty="0">
                <a:sym typeface="Symbol" pitchFamily="18" charset="2"/>
              </a:rPr>
              <a:t> approaching full acceptance detector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9600"/>
            <a:ext cx="296861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91" y="6488668"/>
            <a:ext cx="6924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PID (Barrel) with </a:t>
            </a:r>
            <a:r>
              <a:rPr lang="en-US" dirty="0" err="1" smtClean="0"/>
              <a:t>dE</a:t>
            </a:r>
            <a:r>
              <a:rPr lang="en-US" dirty="0" smtClean="0"/>
              <a:t>/dx, in the future: </a:t>
            </a:r>
            <a:r>
              <a:rPr lang="en-US" dirty="0" err="1" smtClean="0"/>
              <a:t>ToF</a:t>
            </a:r>
            <a:r>
              <a:rPr lang="en-US" dirty="0" smtClean="0"/>
              <a:t> pi/K separation up to 1.9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19" descr="starLogoMen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1592583" cy="1179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B44FA702-1FB6-462C-9339-B3CB7EC78228}" type="slidenum">
              <a:rPr lang="en-US"/>
              <a:pPr/>
              <a:t>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3789363" cy="2819400"/>
          </a:xfrm>
        </p:spPr>
        <p:txBody>
          <a:bodyPr>
            <a:normAutofit fontScale="77500" lnSpcReduction="20000"/>
          </a:bodyPr>
          <a:lstStyle/>
          <a:p>
            <a:pPr marL="285750" indent="-285750"/>
            <a:r>
              <a:rPr lang="en-US" dirty="0" smtClean="0"/>
              <a:t>Central Region (-1&lt;eta&lt;1)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Identified </a:t>
            </a:r>
            <a:r>
              <a:rPr lang="en-US" dirty="0" err="1" smtClean="0"/>
              <a:t>Pions</a:t>
            </a:r>
            <a:r>
              <a:rPr lang="en-US" dirty="0" smtClean="0"/>
              <a:t>, eta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Jets</a:t>
            </a:r>
          </a:p>
          <a:p>
            <a:pPr marL="285750" indent="-285750"/>
            <a:r>
              <a:rPr lang="en-US" dirty="0" err="1" smtClean="0"/>
              <a:t>Endcap</a:t>
            </a:r>
            <a:r>
              <a:rPr lang="en-US" dirty="0" smtClean="0"/>
              <a:t> (1&lt;eta&lt;2)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Pi0, eta, (some) jets</a:t>
            </a:r>
          </a:p>
          <a:p>
            <a:pPr marL="285750" indent="-285750"/>
            <a:r>
              <a:rPr lang="en-US" dirty="0" smtClean="0"/>
              <a:t>FMS (2&lt;eta&lt;4)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Pi0, eta</a:t>
            </a:r>
          </a:p>
          <a:p>
            <a:endParaRPr lang="en-US" dirty="0"/>
          </a:p>
        </p:txBody>
      </p:sp>
      <p:sp>
        <p:nvSpPr>
          <p:cNvPr id="13" name="Rectangle 39"/>
          <p:cNvSpPr>
            <a:spLocks noChangeArrowheads="1"/>
          </p:cNvSpPr>
          <p:nvPr/>
        </p:nvSpPr>
        <p:spPr bwMode="auto">
          <a:xfrm>
            <a:off x="7848600" y="678655"/>
            <a:ext cx="285750" cy="266701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40"/>
          <p:cNvSpPr>
            <a:spLocks noChangeArrowheads="1"/>
          </p:cNvSpPr>
          <p:nvPr/>
        </p:nvSpPr>
        <p:spPr bwMode="auto">
          <a:xfrm>
            <a:off x="7832148" y="1265523"/>
            <a:ext cx="285750" cy="266701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43"/>
          <p:cNvSpPr txBox="1">
            <a:spLocks noChangeArrowheads="1"/>
          </p:cNvSpPr>
          <p:nvPr/>
        </p:nvSpPr>
        <p:spPr bwMode="auto">
          <a:xfrm>
            <a:off x="7724775" y="152400"/>
            <a:ext cx="885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8700"/>
                </a:solidFill>
              </a:rPr>
              <a:t>FMS</a:t>
            </a:r>
          </a:p>
        </p:txBody>
      </p:sp>
    </p:spTree>
    <p:extLst>
      <p:ext uri="{BB962C8B-B14F-4D97-AF65-F5344CB8AC3E}">
        <p14:creationId xmlns:p14="http://schemas.microsoft.com/office/powerpoint/2010/main" val="65185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823913"/>
            <a:ext cx="7581900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1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0" smtClean="0">
                <a:ea typeface="ＭＳ Ｐゴシック" pitchFamily="34" charset="-128"/>
              </a:rPr>
              <a:t>Isospin Dependence </a:t>
            </a:r>
          </a:p>
        </p:txBody>
      </p:sp>
      <p:pic>
        <p:nvPicPr>
          <p:cNvPr id="34819" name="Picture 5" descr="c_phenix_brahm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" r="6418"/>
          <a:stretch>
            <a:fillRect/>
          </a:stretch>
        </p:blipFill>
        <p:spPr bwMode="auto">
          <a:xfrm>
            <a:off x="762000" y="912813"/>
            <a:ext cx="4343400" cy="33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1071563" y="4267200"/>
            <a:ext cx="5481637" cy="2438400"/>
          </a:xfrm>
          <a:prstGeom prst="roundRect">
            <a:avLst>
              <a:gd name="adj" fmla="val 86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 rot="16200000">
            <a:off x="330994" y="5187156"/>
            <a:ext cx="2025650" cy="554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tIns="91440" bIns="9144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745D00"/>
                </a:solidFill>
                <a:latin typeface="Arial Rounded MT Bold" pitchFamily="34" charset="0"/>
                <a:cs typeface="Arial" pitchFamily="34" charset="0"/>
              </a:rPr>
              <a:t>Transversity</a:t>
            </a:r>
          </a:p>
        </p:txBody>
      </p:sp>
      <p:sp>
        <p:nvSpPr>
          <p:cNvPr id="28" name="Text Box 28"/>
          <p:cNvSpPr>
            <a:spLocks noChangeArrowheads="1"/>
          </p:cNvSpPr>
          <p:nvPr/>
        </p:nvSpPr>
        <p:spPr bwMode="auto">
          <a:xfrm>
            <a:off x="6315075" y="1219200"/>
            <a:ext cx="2600325" cy="579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64999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33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marL="341313" indent="-341313">
              <a:spcAft>
                <a:spcPts val="400"/>
              </a:spcAft>
            </a:pPr>
            <a:r>
              <a:rPr lang="el-GR" sz="2800" b="1">
                <a:solidFill>
                  <a:srgbClr val="003300"/>
                </a:solidFill>
                <a:latin typeface="Arial Rounded MT Bold" pitchFamily="34" charset="0"/>
                <a:cs typeface="Arial" pitchFamily="34" charset="0"/>
              </a:rPr>
              <a:t>√</a:t>
            </a:r>
            <a:r>
              <a:rPr lang="en-US" sz="2800">
                <a:solidFill>
                  <a:srgbClr val="003300"/>
                </a:solidFill>
                <a:latin typeface="Arial Rounded MT Bold" pitchFamily="34" charset="0"/>
                <a:cs typeface="Arial" pitchFamily="34" charset="0"/>
              </a:rPr>
              <a:t>s = 62.4 GeV</a:t>
            </a:r>
            <a:endParaRPr lang="el-GR" sz="2800">
              <a:solidFill>
                <a:srgbClr val="003300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 rot="16200000">
            <a:off x="3378200" y="5080000"/>
            <a:ext cx="1112838" cy="554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tIns="91440" bIns="9144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745D00"/>
                </a:solidFill>
                <a:latin typeface="Arial Rounded MT Bold" pitchFamily="34" charset="0"/>
                <a:cs typeface="Arial" pitchFamily="34" charset="0"/>
              </a:rPr>
              <a:t>Sivers</a:t>
            </a:r>
          </a:p>
        </p:txBody>
      </p:sp>
      <p:pic>
        <p:nvPicPr>
          <p:cNvPr id="34824" name="Picture 5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308475"/>
            <a:ext cx="1719263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0" y="1892135"/>
            <a:ext cx="1311513" cy="47006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 </a:t>
            </a:r>
          </a:p>
        </p:txBody>
      </p:sp>
      <p:sp>
        <p:nvSpPr>
          <p:cNvPr id="32" name="TextBox 3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0" y="3505200"/>
            <a:ext cx="1311513" cy="461665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 </a:t>
            </a:r>
          </a:p>
        </p:txBody>
      </p:sp>
      <p:sp>
        <p:nvSpPr>
          <p:cNvPr id="33" name="TextBox 3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91000" y="2501735"/>
            <a:ext cx="2046265" cy="470065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 </a:t>
            </a:r>
          </a:p>
        </p:txBody>
      </p:sp>
      <p:pic>
        <p:nvPicPr>
          <p:cNvPr id="34828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01" b="3912"/>
          <a:stretch>
            <a:fillRect/>
          </a:stretch>
        </p:blipFill>
        <p:spPr bwMode="auto">
          <a:xfrm>
            <a:off x="1600200" y="4267200"/>
            <a:ext cx="17843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9" name="TextBox 34"/>
          <p:cNvSpPr txBox="1">
            <a:spLocks noChangeArrowheads="1"/>
          </p:cNvSpPr>
          <p:nvPr/>
        </p:nvSpPr>
        <p:spPr bwMode="auto">
          <a:xfrm>
            <a:off x="2819400" y="4429125"/>
            <a:ext cx="401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Arial Rounded MT Bold" pitchFamily="34" charset="0"/>
              </a:rPr>
              <a:t>u</a:t>
            </a:r>
          </a:p>
        </p:txBody>
      </p:sp>
      <p:sp>
        <p:nvSpPr>
          <p:cNvPr id="34830" name="TextBox 35"/>
          <p:cNvSpPr txBox="1">
            <a:spLocks noChangeArrowheads="1"/>
          </p:cNvSpPr>
          <p:nvPr/>
        </p:nvSpPr>
        <p:spPr bwMode="auto">
          <a:xfrm>
            <a:off x="5562600" y="4429125"/>
            <a:ext cx="401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Arial Rounded MT Bold" pitchFamily="34" charset="0"/>
              </a:rPr>
              <a:t>u</a:t>
            </a:r>
          </a:p>
        </p:txBody>
      </p:sp>
      <p:sp>
        <p:nvSpPr>
          <p:cNvPr id="34831" name="TextBox 36"/>
          <p:cNvSpPr txBox="1">
            <a:spLocks noChangeArrowheads="1"/>
          </p:cNvSpPr>
          <p:nvPr/>
        </p:nvSpPr>
        <p:spPr bwMode="auto">
          <a:xfrm>
            <a:off x="2819400" y="5800725"/>
            <a:ext cx="409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  <a:latin typeface="Arial Rounded MT Bold" pitchFamily="34" charset="0"/>
              </a:rPr>
              <a:t>d</a:t>
            </a:r>
          </a:p>
        </p:txBody>
      </p:sp>
      <p:sp>
        <p:nvSpPr>
          <p:cNvPr id="34832" name="TextBox 37"/>
          <p:cNvSpPr txBox="1">
            <a:spLocks noChangeArrowheads="1"/>
          </p:cNvSpPr>
          <p:nvPr/>
        </p:nvSpPr>
        <p:spPr bwMode="auto">
          <a:xfrm>
            <a:off x="5562600" y="5800725"/>
            <a:ext cx="409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  <a:latin typeface="Arial Rounded MT Bold" pitchFamily="34" charset="0"/>
              </a:rPr>
              <a:t>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532563" y="1828800"/>
            <a:ext cx="2379662" cy="2308225"/>
          </a:xfrm>
          <a:prstGeom prst="rect">
            <a:avLst/>
          </a:prstGeom>
          <a:noFill/>
        </p:spPr>
        <p:txBody>
          <a:bodyPr wrap="none" tIns="91440" bIns="9144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000" dirty="0">
                <a:solidFill>
                  <a:srgbClr val="003300"/>
                </a:solidFill>
                <a:latin typeface="Arial Rounded MT Bold" pitchFamily="34" charset="0"/>
                <a:ea typeface="ＭＳ Ｐゴシック" pitchFamily="1" charset="-128"/>
                <a:cs typeface="ＭＳ Ｐゴシック" pitchFamily="1" charset="-128"/>
              </a:rPr>
              <a:t>fragmentation u/d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  <a:ea typeface="ＭＳ Ｐゴシック" pitchFamily="1" charset="-128"/>
                <a:cs typeface="ＭＳ Ｐゴシック" pitchFamily="1" charset="-128"/>
              </a:rPr>
              <a:t>1:0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ea typeface="ＭＳ Ｐゴシック" pitchFamily="1" charset="-128"/>
                <a:cs typeface="ＭＳ Ｐゴシック" pitchFamily="1" charset="-128"/>
              </a:rPr>
              <a:t>2:1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CC"/>
                </a:solidFill>
                <a:latin typeface="Arial Rounded MT Bold" pitchFamily="34" charset="0"/>
                <a:ea typeface="ＭＳ Ｐゴシック" pitchFamily="1" charset="-128"/>
                <a:cs typeface="ＭＳ Ｐゴシック" pitchFamily="1" charset="-128"/>
              </a:rPr>
              <a:t>1:1</a:t>
            </a:r>
          </a:p>
        </p:txBody>
      </p:sp>
      <p:sp>
        <p:nvSpPr>
          <p:cNvPr id="40" name="Circular Arrow 39"/>
          <p:cNvSpPr>
            <a:spLocks noChangeArrowheads="1"/>
          </p:cNvSpPr>
          <p:nvPr/>
        </p:nvSpPr>
        <p:spPr bwMode="auto">
          <a:xfrm rot="5400000">
            <a:off x="6095206" y="3352007"/>
            <a:ext cx="1836737" cy="1974850"/>
          </a:xfrm>
          <a:custGeom>
            <a:avLst/>
            <a:gdLst>
              <a:gd name="T0" fmla="*/ 923399 w 1836737"/>
              <a:gd name="T1" fmla="*/ 229612 h 1974850"/>
              <a:gd name="T2" fmla="*/ 1805171 w 1836737"/>
              <a:gd name="T3" fmla="*/ 760633 h 1974850"/>
              <a:gd name="T4" fmla="*/ 1607145 w 1836737"/>
              <a:gd name="T5" fmla="*/ 987425 h 1974850"/>
              <a:gd name="T6" fmla="*/ 1345987 w 1836737"/>
              <a:gd name="T7" fmla="*/ 760633 h 1974850"/>
              <a:gd name="T8" fmla="*/ 2 60000 65536"/>
              <a:gd name="T9" fmla="*/ 0 60000 65536"/>
              <a:gd name="T10" fmla="*/ 1 60000 65536"/>
              <a:gd name="T11" fmla="*/ 2 60000 65536"/>
              <a:gd name="T12" fmla="*/ 350157 w 1836737"/>
              <a:gd name="T13" fmla="*/ 370383 h 1974850"/>
              <a:gd name="T14" fmla="*/ 1486580 w 1836737"/>
              <a:gd name="T15" fmla="*/ 1604467 h 19748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36737" h="1974850">
                <a:moveTo>
                  <a:pt x="924161" y="114819"/>
                </a:moveTo>
                <a:lnTo>
                  <a:pt x="924161" y="114818"/>
                </a:lnTo>
                <a:cubicBezTo>
                  <a:pt x="1285368" y="117646"/>
                  <a:pt x="1600448" y="381854"/>
                  <a:pt x="1694326" y="760634"/>
                </a:cubicBezTo>
                <a:lnTo>
                  <a:pt x="1805171" y="760633"/>
                </a:lnTo>
                <a:lnTo>
                  <a:pt x="1607145" y="987425"/>
                </a:lnTo>
                <a:lnTo>
                  <a:pt x="1345987" y="760633"/>
                </a:lnTo>
                <a:lnTo>
                  <a:pt x="1455465" y="760633"/>
                </a:lnTo>
                <a:lnTo>
                  <a:pt x="1455464" y="760633"/>
                </a:lnTo>
                <a:cubicBezTo>
                  <a:pt x="1371754" y="511815"/>
                  <a:pt x="1159978" y="346383"/>
                  <a:pt x="922636" y="344405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64999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33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4835" name="Rectangle 18"/>
          <p:cNvSpPr>
            <a:spLocks noChangeArrowheads="1"/>
          </p:cNvSpPr>
          <p:nvPr/>
        </p:nvSpPr>
        <p:spPr bwMode="auto">
          <a:xfrm>
            <a:off x="6553200" y="5486400"/>
            <a:ext cx="2530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A</a:t>
            </a:r>
            <a:r>
              <a:rPr lang="en-US" baseline="-25000">
                <a:sym typeface="Symbol" pitchFamily="18" charset="2"/>
              </a:rPr>
              <a:t>N</a:t>
            </a:r>
            <a:r>
              <a:rPr lang="en-US">
                <a:sym typeface="Symbol" pitchFamily="18" charset="2"/>
              </a:rPr>
              <a:t>(</a:t>
            </a:r>
            <a:r>
              <a:rPr lang="en-US" baseline="30000">
                <a:sym typeface="Symbol" pitchFamily="18" charset="2"/>
              </a:rPr>
              <a:t>0</a:t>
            </a:r>
            <a:r>
              <a:rPr lang="en-US">
                <a:sym typeface="Symbol" pitchFamily="18" charset="2"/>
              </a:rPr>
              <a:t>) ~ 2A</a:t>
            </a:r>
            <a:r>
              <a:rPr lang="en-US" baseline="-25000">
                <a:sym typeface="Symbol" pitchFamily="18" charset="2"/>
              </a:rPr>
              <a:t>N</a:t>
            </a:r>
            <a:r>
              <a:rPr lang="en-US">
                <a:sym typeface="Symbol" pitchFamily="18" charset="2"/>
              </a:rPr>
              <a:t>(</a:t>
            </a:r>
            <a:r>
              <a:rPr lang="en-US" baseline="30000">
                <a:sym typeface="Symbol" pitchFamily="18" charset="2"/>
              </a:rPr>
              <a:t>+</a:t>
            </a:r>
            <a:r>
              <a:rPr lang="en-US">
                <a:sym typeface="Symbol" pitchFamily="18" charset="2"/>
              </a:rPr>
              <a:t>) + A</a:t>
            </a:r>
            <a:r>
              <a:rPr lang="en-US" baseline="-25000">
                <a:sym typeface="Symbol" pitchFamily="18" charset="2"/>
              </a:rPr>
              <a:t>N</a:t>
            </a:r>
            <a:r>
              <a:rPr lang="en-US">
                <a:sym typeface="Symbol" pitchFamily="18" charset="2"/>
              </a:rPr>
              <a:t>(</a:t>
            </a:r>
            <a:r>
              <a:rPr lang="en-US" baseline="30000">
                <a:sym typeface="Symbol" pitchFamily="18" charset="2"/>
              </a:rPr>
              <a:t>-</a:t>
            </a:r>
            <a:r>
              <a:rPr lang="en-US">
                <a:sym typeface="Symbol" pitchFamily="18" charset="2"/>
              </a:rPr>
              <a:t>) 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205" y="2996263"/>
            <a:ext cx="3551238" cy="343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802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924834"/>
              </p:ext>
            </p:extLst>
          </p:nvPr>
        </p:nvGraphicFramePr>
        <p:xfrm>
          <a:off x="263178" y="2105025"/>
          <a:ext cx="438785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6" name="Equation" r:id="rId5" imgW="1854000" imgH="457200" progId="Equation.3">
                  <p:embed/>
                </p:oleObj>
              </mc:Choice>
              <mc:Fallback>
                <p:oleObj name="Equation" r:id="rId5" imgW="1854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178" y="2105025"/>
                        <a:ext cx="4387850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33400" y="3289417"/>
            <a:ext cx="3209925" cy="1206383"/>
            <a:chOff x="192" y="1872"/>
            <a:chExt cx="3216" cy="1082"/>
          </a:xfrm>
        </p:grpSpPr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192" y="1943"/>
              <a:ext cx="1022" cy="1011"/>
              <a:chOff x="192" y="1943"/>
              <a:chExt cx="1022" cy="1011"/>
            </a:xfrm>
          </p:grpSpPr>
          <p:pic>
            <p:nvPicPr>
              <p:cNvPr id="480265" name="Picture 9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92" y="2313"/>
                <a:ext cx="1022" cy="6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0266" name="Picture 10"/>
              <p:cNvPicPr>
                <a:picLocks noChangeAspect="1" noChangeArrowheads="1"/>
              </p:cNvPicPr>
              <p:nvPr/>
            </p:nvPicPr>
            <p:blipFill>
              <a:blip r:embed="rId8" cstate="print">
                <a:lum bright="-18000" contrast="48000"/>
              </a:blip>
              <a:srcRect/>
              <a:stretch>
                <a:fillRect/>
              </a:stretch>
            </p:blipFill>
            <p:spPr bwMode="auto">
              <a:xfrm>
                <a:off x="441" y="1943"/>
                <a:ext cx="542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1424" y="1893"/>
              <a:ext cx="1086" cy="1061"/>
              <a:chOff x="1424" y="1893"/>
              <a:chExt cx="1086" cy="1061"/>
            </a:xfrm>
          </p:grpSpPr>
          <p:pic>
            <p:nvPicPr>
              <p:cNvPr id="480268" name="Picture 1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424" y="2241"/>
                <a:ext cx="1086" cy="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0269" name="Picture 13"/>
              <p:cNvPicPr>
                <a:picLocks noChangeAspect="1" noChangeArrowheads="1"/>
              </p:cNvPicPr>
              <p:nvPr/>
            </p:nvPicPr>
            <p:blipFill>
              <a:blip r:embed="rId10" cstate="print">
                <a:lum bright="-18000" contrast="30000"/>
              </a:blip>
              <a:srcRect/>
              <a:stretch>
                <a:fillRect/>
              </a:stretch>
            </p:blipFill>
            <p:spPr bwMode="auto">
              <a:xfrm>
                <a:off x="1719" y="1893"/>
                <a:ext cx="512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2798" y="1872"/>
              <a:ext cx="610" cy="1082"/>
              <a:chOff x="2798" y="1872"/>
              <a:chExt cx="610" cy="1082"/>
            </a:xfrm>
          </p:grpSpPr>
          <p:pic>
            <p:nvPicPr>
              <p:cNvPr id="480271" name="Picture 15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798" y="2217"/>
                <a:ext cx="610" cy="7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0272" name="Picture 16"/>
              <p:cNvPicPr>
                <a:picLocks noChangeAspect="1" noChangeArrowheads="1"/>
              </p:cNvPicPr>
              <p:nvPr/>
            </p:nvPicPr>
            <p:blipFill>
              <a:blip r:embed="rId12" cstate="print">
                <a:lum bright="-48000" contrast="48000"/>
              </a:blip>
              <a:srcRect/>
              <a:stretch>
                <a:fillRect/>
              </a:stretch>
            </p:blipFill>
            <p:spPr bwMode="auto">
              <a:xfrm>
                <a:off x="2884" y="1872"/>
                <a:ext cx="464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aphicFrame>
        <p:nvGraphicFramePr>
          <p:cNvPr id="480273" name="Object 1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1318836"/>
              </p:ext>
            </p:extLst>
          </p:nvPr>
        </p:nvGraphicFramePr>
        <p:xfrm>
          <a:off x="2419350" y="3830126"/>
          <a:ext cx="90479" cy="191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7" name="Equation" r:id="rId13" imgW="114120" imgH="215640" progId="Equation.3">
                  <p:embed/>
                </p:oleObj>
              </mc:Choice>
              <mc:Fallback>
                <p:oleObj name="Equation" r:id="rId1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3830126"/>
                        <a:ext cx="90479" cy="19101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0274" name="Object 18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759100111"/>
              </p:ext>
            </p:extLst>
          </p:nvPr>
        </p:nvGraphicFramePr>
        <p:xfrm>
          <a:off x="8510132" y="747201"/>
          <a:ext cx="90479" cy="191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8" name="Equation" r:id="rId15" imgW="114120" imgH="215640" progId="Equation.3">
                  <p:embed/>
                </p:oleObj>
              </mc:Choice>
              <mc:Fallback>
                <p:oleObj name="Equation" r:id="rId1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0132" y="747201"/>
                        <a:ext cx="90479" cy="19101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381000" y="4572000"/>
            <a:ext cx="3733800" cy="2135682"/>
            <a:chOff x="144" y="2528"/>
            <a:chExt cx="2592" cy="1581"/>
          </a:xfrm>
        </p:grpSpPr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144" y="2528"/>
              <a:ext cx="2316" cy="1575"/>
              <a:chOff x="144" y="2528"/>
              <a:chExt cx="2316" cy="1575"/>
            </a:xfrm>
          </p:grpSpPr>
          <p:pic>
            <p:nvPicPr>
              <p:cNvPr id="480283" name="Picture 27"/>
              <p:cNvPicPr>
                <a:picLocks noChangeAspect="1" noChangeArrowheads="1"/>
              </p:cNvPicPr>
              <p:nvPr/>
            </p:nvPicPr>
            <p:blipFill>
              <a:blip r:embed="rId16" cstate="print">
                <a:lum bright="-16000" contrast="50000"/>
              </a:blip>
              <a:srcRect b="2188"/>
              <a:stretch>
                <a:fillRect/>
              </a:stretch>
            </p:blipFill>
            <p:spPr bwMode="auto">
              <a:xfrm>
                <a:off x="144" y="2528"/>
                <a:ext cx="2316" cy="1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80284" name="Text Box 28"/>
              <p:cNvSpPr txBox="1">
                <a:spLocks noChangeArrowheads="1"/>
              </p:cNvSpPr>
              <p:nvPr/>
            </p:nvSpPr>
            <p:spPr bwMode="auto">
              <a:xfrm>
                <a:off x="751" y="3930"/>
                <a:ext cx="386" cy="1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 b="0" dirty="0">
                    <a:ea typeface="MS PGothic" pitchFamily="34" charset="-128"/>
                  </a:rPr>
                  <a:t>  10</a:t>
                </a:r>
                <a:endParaRPr lang="en-US" sz="1400" b="0" dirty="0">
                  <a:ea typeface="MS PGothic" pitchFamily="34" charset="-128"/>
                </a:endParaRPr>
              </a:p>
            </p:txBody>
          </p:sp>
          <p:sp>
            <p:nvSpPr>
              <p:cNvPr id="480285" name="Text Box 29"/>
              <p:cNvSpPr txBox="1">
                <a:spLocks noChangeArrowheads="1"/>
              </p:cNvSpPr>
              <p:nvPr/>
            </p:nvSpPr>
            <p:spPr bwMode="auto">
              <a:xfrm>
                <a:off x="1302" y="3930"/>
                <a:ext cx="384" cy="1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 b="0">
                    <a:ea typeface="MS PGothic" pitchFamily="34" charset="-128"/>
                  </a:rPr>
                  <a:t>  20</a:t>
                </a:r>
              </a:p>
            </p:txBody>
          </p:sp>
        </p:grpSp>
        <p:sp>
          <p:nvSpPr>
            <p:cNvPr id="480286" name="Text Box 30"/>
            <p:cNvSpPr txBox="1">
              <a:spLocks noChangeArrowheads="1"/>
            </p:cNvSpPr>
            <p:nvPr/>
          </p:nvSpPr>
          <p:spPr bwMode="auto">
            <a:xfrm>
              <a:off x="1854" y="3936"/>
              <a:ext cx="882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0">
                  <a:ea typeface="MS PGothic" pitchFamily="34" charset="-128"/>
                </a:rPr>
                <a:t>30 pT(GeV)</a:t>
              </a:r>
            </a:p>
          </p:txBody>
        </p:sp>
      </p:grpSp>
      <p:sp>
        <p:nvSpPr>
          <p:cNvPr id="480290" name="Text Box 34"/>
          <p:cNvSpPr txBox="1">
            <a:spLocks noChangeArrowheads="1"/>
          </p:cNvSpPr>
          <p:nvPr/>
        </p:nvSpPr>
        <p:spPr bwMode="auto">
          <a:xfrm>
            <a:off x="3403502" y="4415872"/>
            <a:ext cx="1755428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err="1"/>
              <a:t>Partonic</a:t>
            </a:r>
            <a:r>
              <a:rPr lang="en-US" b="0" dirty="0"/>
              <a:t> fractions in jet production at 200 </a:t>
            </a:r>
            <a:r>
              <a:rPr lang="en-US" b="0" dirty="0" err="1"/>
              <a:t>GeV</a:t>
            </a:r>
            <a:endParaRPr lang="en-US" b="0" dirty="0"/>
          </a:p>
        </p:txBody>
      </p:sp>
      <p:sp>
        <p:nvSpPr>
          <p:cNvPr id="480293" name="Text Box 37"/>
          <p:cNvSpPr txBox="1">
            <a:spLocks noChangeArrowheads="1"/>
          </p:cNvSpPr>
          <p:nvPr/>
        </p:nvSpPr>
        <p:spPr bwMode="auto">
          <a:xfrm>
            <a:off x="1524000" y="6583362"/>
            <a:ext cx="2286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 dirty="0"/>
              <a:t>0</a:t>
            </a:r>
          </a:p>
        </p:txBody>
      </p:sp>
      <p:graphicFrame>
        <p:nvGraphicFramePr>
          <p:cNvPr id="481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959383"/>
              </p:ext>
            </p:extLst>
          </p:nvPr>
        </p:nvGraphicFramePr>
        <p:xfrm>
          <a:off x="609600" y="842962"/>
          <a:ext cx="2444750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9" name="ﾋﾞｯﾄﾏｯﾌﾟ ｲﾒｰｼﾞ" r:id="rId17" imgW="4991150" imgH="2428727" progId="PBrush">
                  <p:embed/>
                </p:oleObj>
              </mc:Choice>
              <mc:Fallback>
                <p:oleObj name="ﾋﾞｯﾄﾏｯﾌﾟ ｲﾒｰｼﾞ" r:id="rId17" imgW="4991150" imgH="242872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842962"/>
                        <a:ext cx="2444750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685800" y="-60918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Spin Physics at RHIC</a:t>
            </a:r>
            <a:endParaRPr lang="en-US" dirty="0"/>
          </a:p>
        </p:txBody>
      </p:sp>
      <p:sp>
        <p:nvSpPr>
          <p:cNvPr id="29" name="Slide Number Placeholder 3"/>
          <p:cNvSpPr txBox="1">
            <a:spLocks/>
          </p:cNvSpPr>
          <p:nvPr/>
        </p:nvSpPr>
        <p:spPr bwMode="auto">
          <a:xfrm>
            <a:off x="6433243" y="6737342"/>
            <a:ext cx="2004562" cy="19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52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31" name="Line 46"/>
          <p:cNvSpPr>
            <a:spLocks noChangeShapeType="1"/>
          </p:cNvSpPr>
          <p:nvPr/>
        </p:nvSpPr>
        <p:spPr bwMode="auto">
          <a:xfrm flipH="1" flipV="1">
            <a:off x="7178219" y="976312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40"/>
          <p:cNvSpPr>
            <a:spLocks noChangeShapeType="1"/>
          </p:cNvSpPr>
          <p:nvPr/>
        </p:nvSpPr>
        <p:spPr bwMode="auto">
          <a:xfrm flipV="1">
            <a:off x="8245019" y="747712"/>
            <a:ext cx="685800" cy="228600"/>
          </a:xfrm>
          <a:prstGeom prst="line">
            <a:avLst/>
          </a:prstGeom>
          <a:noFill/>
          <a:ln w="412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Oval 35"/>
          <p:cNvSpPr>
            <a:spLocks noChangeArrowheads="1"/>
          </p:cNvSpPr>
          <p:nvPr/>
        </p:nvSpPr>
        <p:spPr bwMode="auto">
          <a:xfrm>
            <a:off x="8016419" y="671512"/>
            <a:ext cx="479425" cy="5334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7372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5" name="AutoShape 34"/>
          <p:cNvSpPr>
            <a:spLocks noChangeArrowheads="1"/>
          </p:cNvSpPr>
          <p:nvPr/>
        </p:nvSpPr>
        <p:spPr bwMode="auto">
          <a:xfrm>
            <a:off x="6873419" y="900112"/>
            <a:ext cx="152400" cy="609600"/>
          </a:xfrm>
          <a:prstGeom prst="upArrow">
            <a:avLst>
              <a:gd name="adj1" fmla="val 50000"/>
              <a:gd name="adj2" fmla="val 100000"/>
            </a:avLst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aphicFrame>
        <p:nvGraphicFramePr>
          <p:cNvPr id="3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029546"/>
              </p:ext>
            </p:extLst>
          </p:nvPr>
        </p:nvGraphicFramePr>
        <p:xfrm>
          <a:off x="7467600" y="1600200"/>
          <a:ext cx="17335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0" name="Equation" r:id="rId19" imgW="1066680" imgH="457200" progId="Equation.3">
                  <p:embed/>
                </p:oleObj>
              </mc:Choice>
              <mc:Fallback>
                <p:oleObj name="Equation" r:id="rId19" imgW="1066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600200"/>
                        <a:ext cx="1733550" cy="742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Line 18"/>
          <p:cNvSpPr>
            <a:spLocks noChangeShapeType="1"/>
          </p:cNvSpPr>
          <p:nvPr/>
        </p:nvSpPr>
        <p:spPr bwMode="auto">
          <a:xfrm flipV="1">
            <a:off x="6873419" y="976312"/>
            <a:ext cx="1371600" cy="457200"/>
          </a:xfrm>
          <a:prstGeom prst="line">
            <a:avLst/>
          </a:prstGeom>
          <a:noFill/>
          <a:ln w="412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Oval 19"/>
          <p:cNvSpPr>
            <a:spLocks noChangeArrowheads="1"/>
          </p:cNvSpPr>
          <p:nvPr/>
        </p:nvSpPr>
        <p:spPr bwMode="auto">
          <a:xfrm>
            <a:off x="6721019" y="1128712"/>
            <a:ext cx="479425" cy="5334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7372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9" name="AutoShape 36"/>
          <p:cNvSpPr>
            <a:spLocks noChangeArrowheads="1"/>
          </p:cNvSpPr>
          <p:nvPr/>
        </p:nvSpPr>
        <p:spPr bwMode="auto">
          <a:xfrm>
            <a:off x="7406819" y="900112"/>
            <a:ext cx="381000" cy="457200"/>
          </a:xfrm>
          <a:prstGeom prst="irregularSeal2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 flipV="1">
            <a:off x="6263819" y="1433512"/>
            <a:ext cx="685800" cy="228600"/>
          </a:xfrm>
          <a:prstGeom prst="line">
            <a:avLst/>
          </a:prstGeom>
          <a:noFill/>
          <a:ln w="412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 Box 43"/>
          <p:cNvSpPr txBox="1">
            <a:spLocks noChangeArrowheads="1"/>
          </p:cNvSpPr>
          <p:nvPr/>
        </p:nvSpPr>
        <p:spPr bwMode="auto">
          <a:xfrm>
            <a:off x="7711619" y="1357312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Right</a:t>
            </a:r>
          </a:p>
        </p:txBody>
      </p:sp>
      <p:sp>
        <p:nvSpPr>
          <p:cNvPr id="43" name="Text Box 44"/>
          <p:cNvSpPr txBox="1">
            <a:spLocks noChangeArrowheads="1"/>
          </p:cNvSpPr>
          <p:nvPr/>
        </p:nvSpPr>
        <p:spPr bwMode="auto">
          <a:xfrm>
            <a:off x="7254419" y="533400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Left</a:t>
            </a:r>
          </a:p>
        </p:txBody>
      </p:sp>
      <p:sp>
        <p:nvSpPr>
          <p:cNvPr id="44" name="Line 45"/>
          <p:cNvSpPr>
            <a:spLocks noChangeShapeType="1"/>
          </p:cNvSpPr>
          <p:nvPr/>
        </p:nvSpPr>
        <p:spPr bwMode="auto">
          <a:xfrm>
            <a:off x="7559219" y="1128712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7984775" y="3150114"/>
            <a:ext cx="4593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altLang="ko-KR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π</a:t>
            </a:r>
            <a:r>
              <a:rPr lang="en-US" altLang="ko-KR" baseline="300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</a:t>
            </a:r>
            <a:endParaRPr lang="el-GR" altLang="ko-KR" baseline="3000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7603775" y="4804289"/>
            <a:ext cx="4593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altLang="ko-KR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π</a:t>
            </a:r>
            <a:r>
              <a:rPr lang="en-US" altLang="ko-KR" baseline="300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endParaRPr lang="el-GR" altLang="ko-KR" baseline="3000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7633938" y="3935926"/>
            <a:ext cx="4593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altLang="ko-KR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π</a:t>
            </a:r>
            <a:r>
              <a:rPr lang="en-US" altLang="ko-KR" baseline="300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  <a:endParaRPr lang="el-GR" altLang="ko-KR" baseline="3000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8407666" y="2264907"/>
            <a:ext cx="173013" cy="34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ko-KR" altLang="ko-KR" sz="20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" name="Text Box 16"/>
          <p:cNvSpPr txBox="1">
            <a:spLocks noChangeArrowheads="1"/>
          </p:cNvSpPr>
          <p:nvPr/>
        </p:nvSpPr>
        <p:spPr bwMode="auto">
          <a:xfrm>
            <a:off x="5874057" y="3181931"/>
            <a:ext cx="19985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E704: Left-right </a:t>
            </a:r>
          </a:p>
          <a:p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asymmetries </a:t>
            </a:r>
          </a:p>
          <a:p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altLang="ko-KR" baseline="-250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</a:t>
            </a:r>
            <a:r>
              <a:rPr lang="en-US" altLang="ko-KR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pions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</p:txBody>
      </p:sp>
      <p:sp>
        <p:nvSpPr>
          <p:cNvPr id="51" name="Text Box 30"/>
          <p:cNvSpPr txBox="1">
            <a:spLocks noChangeArrowheads="1"/>
          </p:cNvSpPr>
          <p:nvPr/>
        </p:nvSpPr>
        <p:spPr bwMode="auto">
          <a:xfrm>
            <a:off x="5618405" y="2105747"/>
            <a:ext cx="3352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difference in cross-section between particles produced to the left and right</a:t>
            </a:r>
            <a:endParaRPr lang="en-US" baseline="-25000" dirty="0"/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6893595" y="6153090"/>
            <a:ext cx="40121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ko-KR" sz="2000" b="1">
                <a:ea typeface="Gulim" pitchFamily="34" charset="-127"/>
              </a:rPr>
              <a:t>x</a:t>
            </a:r>
            <a:r>
              <a:rPr lang="en-US" altLang="ko-KR" sz="2000" b="1" baseline="-25000">
                <a:ea typeface="Gulim" pitchFamily="34" charset="-127"/>
              </a:rPr>
              <a:t>F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5759766" y="6175770"/>
            <a:ext cx="2824882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5994400" y="6809509"/>
            <a:ext cx="482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18919" y="6809509"/>
            <a:ext cx="58658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5905500" y="6504709"/>
            <a:ext cx="0" cy="35329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8432800" y="6684818"/>
            <a:ext cx="482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7757319" y="6684818"/>
            <a:ext cx="58658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8343900" y="6403831"/>
            <a:ext cx="571500" cy="32947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86819" y="1143000"/>
            <a:ext cx="2867901" cy="461665"/>
          </a:xfrm>
          <a:prstGeom prst="rect">
            <a:avLst/>
          </a:prstGeom>
          <a:solidFill>
            <a:schemeClr val="accent1">
              <a:alpha val="5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Wingdings" pitchFamily="2" charset="2"/>
              </a:rPr>
              <a:t>Central, Forward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0723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152400"/>
            <a:ext cx="7696200" cy="762000"/>
          </a:xfrm>
        </p:spPr>
        <p:txBody>
          <a:bodyPr/>
          <a:lstStyle/>
          <a:p>
            <a:r>
              <a:rPr lang="en-US" dirty="0" smtClean="0"/>
              <a:t>STAR A</a:t>
            </a:r>
            <a:r>
              <a:rPr lang="en-US" baseline="-25000" dirty="0" smtClean="0"/>
              <a:t>LL</a:t>
            </a:r>
            <a:r>
              <a:rPr lang="en-US" dirty="0" smtClean="0"/>
              <a:t> </a:t>
            </a:r>
            <a:r>
              <a:rPr lang="en-US" dirty="0"/>
              <a:t>from 2006 to 2009</a:t>
            </a:r>
          </a:p>
        </p:txBody>
      </p:sp>
      <p:pic>
        <p:nvPicPr>
          <p:cNvPr id="165892" name="Picture 4"/>
          <p:cNvPicPr>
            <a:picLocks noChangeAspect="1" noChangeArrowheads="1"/>
          </p:cNvPicPr>
          <p:nvPr/>
        </p:nvPicPr>
        <p:blipFill>
          <a:blip r:embed="rId3"/>
          <a:srcRect t="5673" r="7692"/>
          <a:stretch>
            <a:fillRect/>
          </a:stretch>
        </p:blipFill>
        <p:spPr bwMode="auto">
          <a:xfrm>
            <a:off x="1676400" y="768350"/>
            <a:ext cx="5791200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685800" y="50419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10000"/>
              </a:spcBef>
              <a:buFontTx/>
              <a:buChar char="•"/>
            </a:pPr>
            <a:r>
              <a:rPr lang="en-US" sz="2000" i="0" dirty="0">
                <a:solidFill>
                  <a:srgbClr val="0000FF"/>
                </a:solidFill>
              </a:rPr>
              <a:t>2009 </a:t>
            </a:r>
            <a:r>
              <a:rPr lang="en-US" sz="2000" b="1" dirty="0">
                <a:solidFill>
                  <a:srgbClr val="0000FF"/>
                </a:solidFill>
              </a:rPr>
              <a:t>STAR</a:t>
            </a:r>
            <a:r>
              <a:rPr lang="en-US" sz="2000" i="0" dirty="0">
                <a:solidFill>
                  <a:srgbClr val="0000FF"/>
                </a:solidFill>
              </a:rPr>
              <a:t> A</a:t>
            </a:r>
            <a:r>
              <a:rPr lang="en-US" sz="2000" i="0" baseline="-25000" dirty="0">
                <a:solidFill>
                  <a:srgbClr val="0000FF"/>
                </a:solidFill>
              </a:rPr>
              <a:t>LL</a:t>
            </a:r>
            <a:r>
              <a:rPr lang="en-US" sz="2000" i="0" dirty="0">
                <a:solidFill>
                  <a:srgbClr val="0000FF"/>
                </a:solidFill>
              </a:rPr>
              <a:t> </a:t>
            </a:r>
            <a:r>
              <a:rPr lang="en-US" sz="2000" i="0" dirty="0" smtClean="0">
                <a:solidFill>
                  <a:srgbClr val="0000FF"/>
                </a:solidFill>
              </a:rPr>
              <a:t>measurements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  <a:endParaRPr lang="en-US" sz="2000" i="0" dirty="0" smtClean="0">
              <a:solidFill>
                <a:srgbClr val="008000"/>
              </a:solidFill>
              <a:ea typeface="Arial" charset="0"/>
              <a:cs typeface="Arial" charset="0"/>
            </a:endParaRPr>
          </a:p>
          <a:p>
            <a:pPr marL="342900" indent="-342900">
              <a:spcBef>
                <a:spcPct val="10000"/>
              </a:spcBef>
              <a:buFontTx/>
              <a:buChar char="•"/>
            </a:pPr>
            <a:r>
              <a:rPr lang="en-US" sz="2000" b="1" i="0" dirty="0">
                <a:solidFill>
                  <a:schemeClr val="accent6"/>
                </a:solidFill>
                <a:ea typeface="Arial" charset="0"/>
                <a:cs typeface="Arial" charset="0"/>
              </a:rPr>
              <a:t>Results fall between predictions from DSSV and GRSV-</a:t>
            </a:r>
            <a:r>
              <a:rPr lang="en-US" sz="2000" b="1" i="0" dirty="0" smtClean="0">
                <a:solidFill>
                  <a:schemeClr val="accent6"/>
                </a:solidFill>
                <a:ea typeface="Arial" charset="0"/>
                <a:cs typeface="Arial" charset="0"/>
              </a:rPr>
              <a:t>STD</a:t>
            </a:r>
          </a:p>
          <a:p>
            <a:pPr marL="342900" indent="-342900">
              <a:spcBef>
                <a:spcPct val="10000"/>
              </a:spcBef>
              <a:buFontTx/>
              <a:buChar char="•"/>
            </a:pPr>
            <a:r>
              <a:rPr lang="en-US" sz="2000" i="0" dirty="0" smtClean="0">
                <a:solidFill>
                  <a:srgbClr val="0000FF"/>
                </a:solidFill>
                <a:ea typeface="Arial" charset="0"/>
                <a:cs typeface="Arial" charset="0"/>
              </a:rPr>
              <a:t>Precision </a:t>
            </a:r>
            <a:r>
              <a:rPr lang="en-US" sz="2000" i="0" dirty="0">
                <a:solidFill>
                  <a:srgbClr val="0000FF"/>
                </a:solidFill>
                <a:ea typeface="Arial" charset="0"/>
                <a:cs typeface="Arial" charset="0"/>
              </a:rPr>
              <a:t>sufficient to merit finer binning in </a:t>
            </a:r>
            <a:r>
              <a:rPr lang="en-US" sz="2000" i="0" dirty="0" err="1">
                <a:solidFill>
                  <a:srgbClr val="0000FF"/>
                </a:solidFill>
                <a:ea typeface="Arial" charset="0"/>
                <a:cs typeface="Arial" charset="0"/>
              </a:rPr>
              <a:t>pseudorapidity</a:t>
            </a:r>
            <a:endParaRPr lang="en-US" sz="2000" i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0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0" smtClean="0">
                <a:ea typeface="ＭＳ Ｐゴシック" pitchFamily="34" charset="-128"/>
              </a:rPr>
              <a:t>Asymmetries: forward region  </a:t>
            </a:r>
            <a:r>
              <a:rPr lang="en-US" sz="3600" b="0" smtClean="0"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en-US" b="0" baseline="30000" smtClean="0">
                <a:ea typeface="ＭＳ Ｐゴシック" pitchFamily="34" charset="-128"/>
                <a:sym typeface="Symbol" pitchFamily="18" charset="2"/>
              </a:rPr>
              <a:t>0</a:t>
            </a:r>
            <a:r>
              <a:rPr lang="en-US" b="0" smtClean="0">
                <a:ea typeface="ＭＳ Ｐゴシック" pitchFamily="34" charset="-128"/>
                <a:sym typeface="Symbol" pitchFamily="18" charset="2"/>
              </a:rPr>
              <a:t> clusters</a:t>
            </a:r>
            <a:endParaRPr lang="en-US" b="0" smtClean="0">
              <a:ea typeface="ＭＳ Ｐゴシック" pitchFamily="34" charset="-128"/>
            </a:endParaRPr>
          </a:p>
        </p:txBody>
      </p:sp>
      <p:pic>
        <p:nvPicPr>
          <p:cNvPr id="37891" name="Picture 3" descr="cpr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t="7050" r="8990"/>
          <a:stretch>
            <a:fillRect/>
          </a:stretch>
        </p:blipFill>
        <p:spPr bwMode="auto">
          <a:xfrm>
            <a:off x="228600" y="1295400"/>
            <a:ext cx="5529263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14"/>
          <p:cNvSpPr txBox="1">
            <a:spLocks noChangeArrowheads="1"/>
          </p:cNvSpPr>
          <p:nvPr/>
        </p:nvSpPr>
        <p:spPr bwMode="auto">
          <a:xfrm>
            <a:off x="304800" y="4038600"/>
            <a:ext cx="37338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ts val="400"/>
              </a:spcAft>
            </a:pPr>
            <a:r>
              <a:rPr lang="en-US" sz="2400" u="sng">
                <a:latin typeface="Arial Rounded MT Bold" pitchFamily="34" charset="0"/>
                <a:cs typeface="Arial" pitchFamily="34" charset="0"/>
              </a:rPr>
              <a:t>Cluster contribution</a:t>
            </a:r>
          </a:p>
          <a:p>
            <a:pPr eaLnBrk="1" hangingPunct="1">
              <a:spcAft>
                <a:spcPts val="400"/>
              </a:spcAft>
              <a:buFont typeface="Wingdings" pitchFamily="2" charset="2"/>
              <a:buChar char="v"/>
            </a:pPr>
            <a:r>
              <a:rPr lang="en-US" sz="2000">
                <a:solidFill>
                  <a:srgbClr val="0033CC"/>
                </a:solidFill>
                <a:latin typeface="Arial Rounded MT Bold" pitchFamily="34" charset="0"/>
                <a:cs typeface="Arial" pitchFamily="34" charset="0"/>
              </a:rPr>
              <a:t>decay photon</a:t>
            </a:r>
          </a:p>
          <a:p>
            <a:pPr eaLnBrk="1" hangingPunct="1">
              <a:spcAft>
                <a:spcPts val="400"/>
              </a:spcAft>
              <a:buFont typeface="Wingdings" pitchFamily="2" charset="2"/>
              <a:buChar char="v"/>
            </a:pPr>
            <a:r>
              <a:rPr lang="el-GR" sz="2000">
                <a:solidFill>
                  <a:srgbClr val="FF0000"/>
                </a:solidFill>
                <a:latin typeface="Arial Rounded MT Bold" pitchFamily="34" charset="0"/>
                <a:cs typeface="Arial" pitchFamily="34" charset="0"/>
              </a:rPr>
              <a:t>π</a:t>
            </a:r>
            <a:r>
              <a:rPr lang="en-US" sz="2000" baseline="30000">
                <a:solidFill>
                  <a:srgbClr val="FF0000"/>
                </a:solidFill>
                <a:latin typeface="Arial Rounded MT Bold" pitchFamily="34" charset="0"/>
                <a:cs typeface="Arial" pitchFamily="34" charset="0"/>
              </a:rPr>
              <a:t>0</a:t>
            </a:r>
          </a:p>
          <a:p>
            <a:pPr eaLnBrk="1" hangingPunct="1">
              <a:spcAft>
                <a:spcPts val="400"/>
              </a:spcAft>
              <a:buFont typeface="Wingdings" pitchFamily="2" charset="2"/>
              <a:buChar char="v"/>
            </a:pPr>
            <a:r>
              <a:rPr lang="en-US" sz="2000">
                <a:latin typeface="Arial Rounded MT Bold" pitchFamily="34" charset="0"/>
                <a:cs typeface="Arial" pitchFamily="34" charset="0"/>
              </a:rPr>
              <a:t>direct photon</a:t>
            </a:r>
          </a:p>
          <a:p>
            <a:pPr eaLnBrk="1" hangingPunct="1">
              <a:spcAft>
                <a:spcPts val="400"/>
              </a:spcAft>
              <a:buFont typeface="Wingdings" pitchFamily="2" charset="2"/>
              <a:buChar char="v"/>
            </a:pPr>
            <a:r>
              <a:rPr lang="en-US" sz="2000">
                <a:latin typeface="Arial Rounded MT Bold" pitchFamily="34" charset="0"/>
                <a:cs typeface="Arial" pitchFamily="34" charset="0"/>
              </a:rPr>
              <a:t>Estimated using Pythia</a:t>
            </a:r>
            <a:endParaRPr lang="el-GR" sz="2000"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37893" name="Picture 10" descr="cbreak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9" r="3258"/>
          <a:stretch>
            <a:fillRect/>
          </a:stretch>
        </p:blipFill>
        <p:spPr bwMode="auto">
          <a:xfrm>
            <a:off x="4191000" y="4419600"/>
            <a:ext cx="426720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9"/>
          <p:cNvSpPr txBox="1">
            <a:spLocks noChangeArrowheads="1"/>
          </p:cNvSpPr>
          <p:nvPr/>
        </p:nvSpPr>
        <p:spPr bwMode="auto">
          <a:xfrm>
            <a:off x="4419600" y="59436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Arial Rounded MT Bold" pitchFamily="34" charset="0"/>
              </a:rPr>
              <a:t>x</a:t>
            </a:r>
            <a:r>
              <a:rPr lang="en-US" baseline="-25000">
                <a:latin typeface="Arial Rounded MT Bold" pitchFamily="34" charset="0"/>
              </a:rPr>
              <a:t>F</a:t>
            </a:r>
          </a:p>
        </p:txBody>
      </p:sp>
      <p:sp>
        <p:nvSpPr>
          <p:cNvPr id="37895" name="Text Box 9"/>
          <p:cNvSpPr txBox="1">
            <a:spLocks noChangeArrowheads="1"/>
          </p:cNvSpPr>
          <p:nvPr/>
        </p:nvSpPr>
        <p:spPr bwMode="auto">
          <a:xfrm>
            <a:off x="6629400" y="59436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Arial Rounded MT Bold" pitchFamily="34" charset="0"/>
              </a:rPr>
              <a:t>x</a:t>
            </a:r>
            <a:r>
              <a:rPr lang="en-US" baseline="-25000">
                <a:latin typeface="Arial Rounded MT Bold" pitchFamily="34" charset="0"/>
              </a:rPr>
              <a:t>F</a:t>
            </a:r>
          </a:p>
        </p:txBody>
      </p:sp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4800600" y="4114800"/>
            <a:ext cx="2667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>
                <a:cs typeface="Arial" pitchFamily="34" charset="0"/>
              </a:rPr>
              <a:t>η</a:t>
            </a:r>
            <a:r>
              <a:rPr lang="en-US">
                <a:cs typeface="Arial" pitchFamily="34" charset="0"/>
              </a:rPr>
              <a:t>&lt;3.3                              </a:t>
            </a:r>
            <a:r>
              <a:rPr lang="el-GR">
                <a:cs typeface="Arial" pitchFamily="34" charset="0"/>
              </a:rPr>
              <a:t>η</a:t>
            </a:r>
            <a:r>
              <a:rPr lang="en-US">
                <a:cs typeface="Arial" pitchFamily="34" charset="0"/>
              </a:rPr>
              <a:t>&gt;3.3</a:t>
            </a:r>
          </a:p>
        </p:txBody>
      </p:sp>
    </p:spTree>
    <p:extLst>
      <p:ext uri="{BB962C8B-B14F-4D97-AF65-F5344CB8AC3E}">
        <p14:creationId xmlns:p14="http://schemas.microsoft.com/office/powerpoint/2010/main" val="152870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1E42-D5AC-4342-956E-10316011EED6}" type="slidenum">
              <a:rPr lang="en-US"/>
              <a:pPr/>
              <a:t>55</a:t>
            </a:fld>
            <a:endParaRPr lang="en-US"/>
          </a:p>
        </p:txBody>
      </p:sp>
      <p:sp>
        <p:nvSpPr>
          <p:cNvPr id="58432" name="AutoShape 64"/>
          <p:cNvSpPr>
            <a:spLocks noChangeArrowheads="1"/>
          </p:cNvSpPr>
          <p:nvPr/>
        </p:nvSpPr>
        <p:spPr bwMode="auto">
          <a:xfrm rot="15754799">
            <a:off x="6153150" y="1439863"/>
            <a:ext cx="914400" cy="876300"/>
          </a:xfrm>
          <a:prstGeom prst="curvedRightArrow">
            <a:avLst>
              <a:gd name="adj1" fmla="val 20000"/>
              <a:gd name="adj2" fmla="val 40000"/>
              <a:gd name="adj3" fmla="val 347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29" name="Rectangle 61"/>
          <p:cNvSpPr>
            <a:spLocks noChangeArrowheads="1"/>
          </p:cNvSpPr>
          <p:nvPr/>
        </p:nvSpPr>
        <p:spPr bwMode="auto">
          <a:xfrm>
            <a:off x="1371600" y="4953000"/>
            <a:ext cx="6400800" cy="1600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58424" name="Group 56"/>
          <p:cNvGrpSpPr>
            <a:grpSpLocks/>
          </p:cNvGrpSpPr>
          <p:nvPr/>
        </p:nvGrpSpPr>
        <p:grpSpPr bwMode="auto">
          <a:xfrm>
            <a:off x="4340225" y="2714625"/>
            <a:ext cx="528638" cy="571500"/>
            <a:chOff x="2734" y="1710"/>
            <a:chExt cx="333" cy="360"/>
          </a:xfrm>
        </p:grpSpPr>
        <p:sp>
          <p:nvSpPr>
            <p:cNvPr id="58378" name="Rectangle 10"/>
            <p:cNvSpPr>
              <a:spLocks noChangeArrowheads="1"/>
            </p:cNvSpPr>
            <p:nvPr/>
          </p:nvSpPr>
          <p:spPr bwMode="auto">
            <a:xfrm>
              <a:off x="2734" y="1710"/>
              <a:ext cx="333" cy="360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8388" name="Object 20"/>
            <p:cNvGraphicFramePr>
              <a:graphicFrameLocks noChangeAspect="1"/>
            </p:cNvGraphicFramePr>
            <p:nvPr/>
          </p:nvGraphicFramePr>
          <p:xfrm>
            <a:off x="2736" y="1730"/>
            <a:ext cx="29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260" name="Equation" r:id="rId4" imgW="152280" imgH="177480" progId="Equation.3">
                    <p:embed/>
                  </p:oleObj>
                </mc:Choice>
                <mc:Fallback>
                  <p:oleObj name="Equation" r:id="rId4" imgW="1522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1730"/>
                          <a:ext cx="294" cy="3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0C0C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8434" name="Group 66"/>
          <p:cNvGrpSpPr>
            <a:grpSpLocks/>
          </p:cNvGrpSpPr>
          <p:nvPr/>
        </p:nvGrpSpPr>
        <p:grpSpPr bwMode="auto">
          <a:xfrm>
            <a:off x="4868863" y="2941638"/>
            <a:ext cx="2509837" cy="998537"/>
            <a:chOff x="3067" y="1853"/>
            <a:chExt cx="1581" cy="629"/>
          </a:xfrm>
        </p:grpSpPr>
        <p:sp>
          <p:nvSpPr>
            <p:cNvPr id="58371" name="Oval 3"/>
            <p:cNvSpPr>
              <a:spLocks noChangeArrowheads="1"/>
            </p:cNvSpPr>
            <p:nvPr/>
          </p:nvSpPr>
          <p:spPr bwMode="auto">
            <a:xfrm>
              <a:off x="3605" y="1901"/>
              <a:ext cx="333" cy="332"/>
            </a:xfrm>
            <a:prstGeom prst="ellips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3930" y="2061"/>
              <a:ext cx="526" cy="0"/>
            </a:xfrm>
            <a:prstGeom prst="line">
              <a:avLst/>
            </a:prstGeom>
            <a:noFill/>
            <a:ln w="50800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0" name="Text Box 12"/>
            <p:cNvSpPr txBox="1">
              <a:spLocks noChangeArrowheads="1"/>
            </p:cNvSpPr>
            <p:nvPr/>
          </p:nvSpPr>
          <p:spPr bwMode="auto">
            <a:xfrm>
              <a:off x="3120" y="1853"/>
              <a:ext cx="2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>
                  <a:solidFill>
                    <a:srgbClr val="FF3300"/>
                  </a:solidFill>
                </a:rPr>
                <a:t>b</a:t>
              </a: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58384" name="Line 16"/>
            <p:cNvSpPr>
              <a:spLocks noChangeShapeType="1"/>
            </p:cNvSpPr>
            <p:nvPr/>
          </p:nvSpPr>
          <p:spPr bwMode="auto">
            <a:xfrm flipV="1">
              <a:off x="3292" y="2177"/>
              <a:ext cx="333" cy="189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7" name="Text Box 19"/>
            <p:cNvSpPr txBox="1">
              <a:spLocks noChangeArrowheads="1"/>
            </p:cNvSpPr>
            <p:nvPr/>
          </p:nvSpPr>
          <p:spPr bwMode="auto">
            <a:xfrm>
              <a:off x="3094" y="2251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b="1"/>
                <a:t>X</a:t>
              </a:r>
              <a:endParaRPr lang="en-US" b="1"/>
            </a:p>
          </p:txBody>
        </p:sp>
        <p:graphicFrame>
          <p:nvGraphicFramePr>
            <p:cNvPr id="58390" name="Object 22"/>
            <p:cNvGraphicFramePr>
              <a:graphicFrameLocks noChangeAspect="1"/>
            </p:cNvGraphicFramePr>
            <p:nvPr/>
          </p:nvGraphicFramePr>
          <p:xfrm>
            <a:off x="3660" y="1918"/>
            <a:ext cx="206" cy="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261" name="Equation" r:id="rId6" imgW="152280" imgH="228600" progId="Equation.DSMT4">
                    <p:embed/>
                  </p:oleObj>
                </mc:Choice>
                <mc:Fallback>
                  <p:oleObj name="Equation" r:id="rId6" imgW="1522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0" y="1918"/>
                          <a:ext cx="206" cy="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391" name="Line 23"/>
            <p:cNvSpPr>
              <a:spLocks noChangeShapeType="1"/>
            </p:cNvSpPr>
            <p:nvPr/>
          </p:nvSpPr>
          <p:spPr bwMode="auto">
            <a:xfrm>
              <a:off x="3067" y="2066"/>
              <a:ext cx="52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8394" name="Object 26"/>
            <p:cNvGraphicFramePr>
              <a:graphicFrameLocks noChangeAspect="1"/>
            </p:cNvGraphicFramePr>
            <p:nvPr/>
          </p:nvGraphicFramePr>
          <p:xfrm>
            <a:off x="4412" y="2052"/>
            <a:ext cx="236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262" name="Equation" r:id="rId8" imgW="152280" imgH="164880" progId="Equation.3">
                    <p:embed/>
                  </p:oleObj>
                </mc:Choice>
                <mc:Fallback>
                  <p:oleObj name="Equation" r:id="rId8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2" y="2052"/>
                          <a:ext cx="236" cy="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370" name="Oval 2"/>
          <p:cNvSpPr>
            <a:spLocks noChangeArrowheads="1"/>
          </p:cNvSpPr>
          <p:nvPr/>
        </p:nvSpPr>
        <p:spPr bwMode="auto">
          <a:xfrm>
            <a:off x="2913063" y="2433638"/>
            <a:ext cx="528637" cy="528637"/>
          </a:xfrm>
          <a:prstGeom prst="ellips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2065338" y="2684463"/>
            <a:ext cx="835025" cy="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3455988" y="2697163"/>
            <a:ext cx="83343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3492500" y="2603500"/>
            <a:ext cx="474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rgbClr val="FF3300"/>
                </a:solidFill>
              </a:rPr>
              <a:t>a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 flipV="1">
            <a:off x="3370263" y="2224088"/>
            <a:ext cx="528637" cy="30003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3840163" y="1905000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X</a:t>
            </a:r>
            <a:endParaRPr lang="en-US" b="1"/>
          </a:p>
        </p:txBody>
      </p:sp>
      <p:graphicFrame>
        <p:nvGraphicFramePr>
          <p:cNvPr id="58389" name="Object 21"/>
          <p:cNvGraphicFramePr>
            <a:graphicFrameLocks noChangeAspect="1"/>
          </p:cNvGraphicFramePr>
          <p:nvPr/>
        </p:nvGraphicFramePr>
        <p:xfrm>
          <a:off x="3027363" y="2470150"/>
          <a:ext cx="3238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63" name="Equation" r:id="rId10" imgW="152280" imgH="228600" progId="Equation.DSMT4">
                  <p:embed/>
                </p:oleObj>
              </mc:Choice>
              <mc:Fallback>
                <p:oleObj name="Equation" r:id="rId10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3" y="2470150"/>
                        <a:ext cx="3238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93" name="Object 25"/>
          <p:cNvGraphicFramePr>
            <a:graphicFrameLocks noChangeAspect="1"/>
          </p:cNvGraphicFramePr>
          <p:nvPr/>
        </p:nvGraphicFramePr>
        <p:xfrm>
          <a:off x="1712913" y="2665413"/>
          <a:ext cx="7175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64" name="Equation" r:id="rId12" imgW="291960" imgH="203040" progId="Equation.3">
                  <p:embed/>
                </p:oleObj>
              </mc:Choice>
              <mc:Fallback>
                <p:oleObj name="Equation" r:id="rId12" imgW="291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2665413"/>
                        <a:ext cx="7175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95" name="Line 27"/>
          <p:cNvSpPr>
            <a:spLocks noChangeShapeType="1"/>
          </p:cNvSpPr>
          <p:nvPr/>
        </p:nvSpPr>
        <p:spPr bwMode="auto">
          <a:xfrm rot="16200000">
            <a:off x="2128837" y="2395538"/>
            <a:ext cx="377825" cy="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6" name="Line 28"/>
          <p:cNvSpPr>
            <a:spLocks noChangeShapeType="1"/>
          </p:cNvSpPr>
          <p:nvPr/>
        </p:nvSpPr>
        <p:spPr bwMode="auto">
          <a:xfrm rot="16200000">
            <a:off x="4876006" y="2591594"/>
            <a:ext cx="3063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7" name="Line 29"/>
          <p:cNvSpPr>
            <a:spLocks noChangeShapeType="1"/>
          </p:cNvSpPr>
          <p:nvPr/>
        </p:nvSpPr>
        <p:spPr bwMode="auto">
          <a:xfrm rot="16200000">
            <a:off x="3910806" y="2677319"/>
            <a:ext cx="3063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8" name="Line 30"/>
          <p:cNvSpPr>
            <a:spLocks noChangeShapeType="1"/>
          </p:cNvSpPr>
          <p:nvPr/>
        </p:nvSpPr>
        <p:spPr bwMode="auto">
          <a:xfrm rot="16200000">
            <a:off x="2257425" y="2409826"/>
            <a:ext cx="377825" cy="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8" name="Text Box 40"/>
          <p:cNvSpPr txBox="1">
            <a:spLocks noChangeArrowheads="1"/>
          </p:cNvSpPr>
          <p:nvPr/>
        </p:nvSpPr>
        <p:spPr bwMode="auto">
          <a:xfrm>
            <a:off x="609600" y="17585"/>
            <a:ext cx="792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Interference Fragmentation Function in p-p</a:t>
            </a:r>
          </a:p>
        </p:txBody>
      </p:sp>
      <p:grpSp>
        <p:nvGrpSpPr>
          <p:cNvPr id="58444" name="Group 76"/>
          <p:cNvGrpSpPr>
            <a:grpSpLocks/>
          </p:cNvGrpSpPr>
          <p:nvPr/>
        </p:nvGrpSpPr>
        <p:grpSpPr bwMode="auto">
          <a:xfrm>
            <a:off x="4873625" y="1066800"/>
            <a:ext cx="3432175" cy="1676400"/>
            <a:chOff x="3067" y="672"/>
            <a:chExt cx="2162" cy="1056"/>
          </a:xfrm>
        </p:grpSpPr>
        <p:sp>
          <p:nvSpPr>
            <p:cNvPr id="58375" name="Oval 7"/>
            <p:cNvSpPr>
              <a:spLocks noChangeArrowheads="1"/>
            </p:cNvSpPr>
            <p:nvPr/>
          </p:nvSpPr>
          <p:spPr bwMode="auto">
            <a:xfrm>
              <a:off x="3549" y="1161"/>
              <a:ext cx="387" cy="37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6" name="Line 8"/>
            <p:cNvSpPr>
              <a:spLocks noChangeShapeType="1"/>
            </p:cNvSpPr>
            <p:nvPr/>
          </p:nvSpPr>
          <p:spPr bwMode="auto">
            <a:xfrm flipV="1">
              <a:off x="3067" y="1440"/>
              <a:ext cx="485" cy="2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1" name="Text Box 13"/>
            <p:cNvSpPr txBox="1">
              <a:spLocks noChangeArrowheads="1"/>
            </p:cNvSpPr>
            <p:nvPr/>
          </p:nvSpPr>
          <p:spPr bwMode="auto">
            <a:xfrm>
              <a:off x="3147" y="1393"/>
              <a:ext cx="2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>
                  <a:solidFill>
                    <a:srgbClr val="FF3300"/>
                  </a:solidFill>
                </a:rPr>
                <a:t>c</a:t>
              </a:r>
              <a:endParaRPr lang="en-US">
                <a:solidFill>
                  <a:srgbClr val="FF3300"/>
                </a:solidFill>
              </a:endParaRPr>
            </a:p>
          </p:txBody>
        </p:sp>
        <p:graphicFrame>
          <p:nvGraphicFramePr>
            <p:cNvPr id="58382" name="Object 14"/>
            <p:cNvGraphicFramePr>
              <a:graphicFrameLocks noChangeAspect="1"/>
            </p:cNvGraphicFramePr>
            <p:nvPr/>
          </p:nvGraphicFramePr>
          <p:xfrm>
            <a:off x="4368" y="864"/>
            <a:ext cx="861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265" name="Equation" r:id="rId14" imgW="457200" imgH="203040" progId="Equation.DSMT4">
                    <p:embed/>
                  </p:oleObj>
                </mc:Choice>
                <mc:Fallback>
                  <p:oleObj name="Equation" r:id="rId14" imgW="45720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8" y="864"/>
                          <a:ext cx="861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385" name="Object 17"/>
            <p:cNvGraphicFramePr>
              <a:graphicFrameLocks noChangeAspect="1"/>
            </p:cNvGraphicFramePr>
            <p:nvPr/>
          </p:nvGraphicFramePr>
          <p:xfrm>
            <a:off x="3531" y="1152"/>
            <a:ext cx="405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266" name="Equation" r:id="rId16" imgW="241200" imgH="190440" progId="Equation.DSMT4">
                    <p:embed/>
                  </p:oleObj>
                </mc:Choice>
                <mc:Fallback>
                  <p:oleObj name="Equation" r:id="rId16" imgW="24120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1" y="1152"/>
                          <a:ext cx="405" cy="3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392" name="Line 24"/>
            <p:cNvSpPr>
              <a:spLocks noChangeShapeType="1"/>
            </p:cNvSpPr>
            <p:nvPr/>
          </p:nvSpPr>
          <p:spPr bwMode="auto">
            <a:xfrm flipV="1">
              <a:off x="3869" y="672"/>
              <a:ext cx="547" cy="55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9" name="Line 41"/>
            <p:cNvSpPr>
              <a:spLocks noChangeShapeType="1"/>
            </p:cNvSpPr>
            <p:nvPr/>
          </p:nvSpPr>
          <p:spPr bwMode="auto">
            <a:xfrm>
              <a:off x="3888" y="1248"/>
              <a:ext cx="624" cy="4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421" name="Group 53"/>
          <p:cNvGrpSpPr>
            <a:grpSpLocks/>
          </p:cNvGrpSpPr>
          <p:nvPr/>
        </p:nvGrpSpPr>
        <p:grpSpPr bwMode="auto">
          <a:xfrm>
            <a:off x="1300163" y="3276600"/>
            <a:ext cx="3019425" cy="1219200"/>
            <a:chOff x="819" y="2064"/>
            <a:chExt cx="1902" cy="768"/>
          </a:xfrm>
        </p:grpSpPr>
        <p:sp>
          <p:nvSpPr>
            <p:cNvPr id="58377" name="Line 9"/>
            <p:cNvSpPr>
              <a:spLocks noChangeShapeType="1"/>
            </p:cNvSpPr>
            <p:nvPr/>
          </p:nvSpPr>
          <p:spPr bwMode="auto">
            <a:xfrm flipV="1">
              <a:off x="2246" y="2064"/>
              <a:ext cx="475" cy="30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8410" name="Object 42"/>
            <p:cNvGraphicFramePr>
              <a:graphicFrameLocks noChangeAspect="1"/>
            </p:cNvGraphicFramePr>
            <p:nvPr/>
          </p:nvGraphicFramePr>
          <p:xfrm>
            <a:off x="2027" y="2324"/>
            <a:ext cx="277" cy="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267" name="Equation" r:id="rId18" imgW="164880" imgH="164880" progId="Equation.DSMT4">
                    <p:embed/>
                  </p:oleObj>
                </mc:Choice>
                <mc:Fallback>
                  <p:oleObj name="Equation" r:id="rId18" imgW="1648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7" y="2324"/>
                          <a:ext cx="277" cy="2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412" name="Line 44"/>
            <p:cNvSpPr>
              <a:spLocks noChangeShapeType="1"/>
            </p:cNvSpPr>
            <p:nvPr/>
          </p:nvSpPr>
          <p:spPr bwMode="auto">
            <a:xfrm flipH="1">
              <a:off x="1632" y="2592"/>
              <a:ext cx="384" cy="2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8413" name="Object 45"/>
            <p:cNvGraphicFramePr>
              <a:graphicFrameLocks noChangeAspect="1"/>
            </p:cNvGraphicFramePr>
            <p:nvPr/>
          </p:nvGraphicFramePr>
          <p:xfrm>
            <a:off x="819" y="2460"/>
            <a:ext cx="861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268" name="Equation" r:id="rId20" imgW="457200" imgH="203040" progId="Equation.DSMT4">
                    <p:embed/>
                  </p:oleObj>
                </mc:Choice>
                <mc:Fallback>
                  <p:oleObj name="Equation" r:id="rId20" imgW="45720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9" y="2460"/>
                          <a:ext cx="861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414" name="Oval 46"/>
            <p:cNvSpPr>
              <a:spLocks noChangeArrowheads="1"/>
            </p:cNvSpPr>
            <p:nvPr/>
          </p:nvSpPr>
          <p:spPr bwMode="auto">
            <a:xfrm>
              <a:off x="1971" y="2308"/>
              <a:ext cx="333" cy="3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5" name="Line 47"/>
            <p:cNvSpPr>
              <a:spLocks noChangeShapeType="1"/>
            </p:cNvSpPr>
            <p:nvPr/>
          </p:nvSpPr>
          <p:spPr bwMode="auto">
            <a:xfrm flipH="1" flipV="1">
              <a:off x="1584" y="2544"/>
              <a:ext cx="432" cy="4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8422" name="Object 54"/>
          <p:cNvGraphicFramePr>
            <a:graphicFrameLocks noChangeAspect="1"/>
          </p:cNvGraphicFramePr>
          <p:nvPr/>
        </p:nvGraphicFramePr>
        <p:xfrm>
          <a:off x="1600200" y="5262563"/>
          <a:ext cx="356552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69" name="Equation" r:id="rId21" imgW="2197080" imgH="444240" progId="Equation.DSMT4">
                  <p:embed/>
                </p:oleObj>
              </mc:Choice>
              <mc:Fallback>
                <p:oleObj name="Equation" r:id="rId21" imgW="21970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262563"/>
                        <a:ext cx="3565525" cy="7572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425" name="Line 57"/>
          <p:cNvSpPr>
            <a:spLocks noChangeShapeType="1"/>
          </p:cNvSpPr>
          <p:nvPr/>
        </p:nvSpPr>
        <p:spPr bwMode="auto">
          <a:xfrm rot="16200000">
            <a:off x="4037806" y="2666207"/>
            <a:ext cx="3063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27" name="Line 59"/>
          <p:cNvSpPr>
            <a:spLocks noChangeShapeType="1"/>
          </p:cNvSpPr>
          <p:nvPr/>
        </p:nvSpPr>
        <p:spPr bwMode="auto">
          <a:xfrm rot="16200000">
            <a:off x="4799806" y="2667794"/>
            <a:ext cx="3063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36" name="Text Box 68"/>
          <p:cNvSpPr txBox="1">
            <a:spLocks noChangeArrowheads="1"/>
          </p:cNvSpPr>
          <p:nvPr/>
        </p:nvSpPr>
        <p:spPr bwMode="auto">
          <a:xfrm>
            <a:off x="1981200" y="6096000"/>
            <a:ext cx="425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f</a:t>
            </a:r>
            <a:r>
              <a:rPr lang="en-US" sz="2000" baseline="-25000"/>
              <a:t>S</a:t>
            </a:r>
            <a:endParaRPr lang="en-US" sz="2000"/>
          </a:p>
        </p:txBody>
      </p:sp>
      <p:sp>
        <p:nvSpPr>
          <p:cNvPr id="58435" name="Text Box 67"/>
          <p:cNvSpPr txBox="1">
            <a:spLocks noChangeArrowheads="1"/>
          </p:cNvSpPr>
          <p:nvPr/>
        </p:nvSpPr>
        <p:spPr bwMode="auto">
          <a:xfrm>
            <a:off x="6096000" y="990600"/>
            <a:ext cx="760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f</a:t>
            </a:r>
            <a:r>
              <a:rPr lang="en-US" sz="2000" baseline="-25000"/>
              <a:t>R</a:t>
            </a:r>
            <a:r>
              <a:rPr lang="en-US" sz="2000"/>
              <a:t>-</a:t>
            </a:r>
            <a:r>
              <a:rPr lang="en-US" sz="2000">
                <a:latin typeface="Symbol" pitchFamily="18" charset="2"/>
              </a:rPr>
              <a:t>f</a:t>
            </a:r>
            <a:r>
              <a:rPr lang="en-US" sz="2000" baseline="-25000"/>
              <a:t>S</a:t>
            </a:r>
          </a:p>
        </p:txBody>
      </p:sp>
      <p:sp>
        <p:nvSpPr>
          <p:cNvPr id="58442" name="Text Box 74"/>
          <p:cNvSpPr txBox="1">
            <a:spLocks noChangeArrowheads="1"/>
          </p:cNvSpPr>
          <p:nvPr/>
        </p:nvSpPr>
        <p:spPr bwMode="auto">
          <a:xfrm>
            <a:off x="152400" y="5943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8443" name="Text Box 75"/>
          <p:cNvSpPr txBox="1">
            <a:spLocks noChangeArrowheads="1"/>
          </p:cNvSpPr>
          <p:nvPr/>
        </p:nvSpPr>
        <p:spPr bwMode="auto">
          <a:xfrm>
            <a:off x="2216150" y="6096000"/>
            <a:ext cx="555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:   Angle between polarisation vector and event plane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86400" y="5373829"/>
                <a:ext cx="2248838" cy="443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𝑈𝑇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∝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∙</m:t>
                      </m:r>
                      <m:sSubSup>
                        <m:sSub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200" i="1">
                              <a:latin typeface="Cambria Math"/>
                            </a:rPr>
                            <m:t>&lt;</m:t>
                          </m:r>
                        </m:sup>
                      </m:sSub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373829"/>
                <a:ext cx="2248838" cy="443135"/>
              </a:xfrm>
              <a:prstGeom prst="rect">
                <a:avLst/>
              </a:prstGeom>
              <a:blipFill rotWithShape="1">
                <a:blip r:embed="rId23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438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32" grpId="0" animBg="1"/>
      <p:bldP spid="58396" grpId="0" animBg="1"/>
      <p:bldP spid="58427" grpId="0" animBg="1"/>
      <p:bldP spid="58436" grpId="0"/>
      <p:bldP spid="58435" grpId="0"/>
      <p:bldP spid="5844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33"/>
          <p:cNvSpPr>
            <a:spLocks noChangeArrowheads="1"/>
          </p:cNvSpPr>
          <p:nvPr/>
        </p:nvSpPr>
        <p:spPr bwMode="auto">
          <a:xfrm>
            <a:off x="395536" y="1196752"/>
            <a:ext cx="86044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/>
              <a:t>Experimental data based extraction of PID probabilities by decay sample study</a:t>
            </a:r>
            <a:endParaRPr lang="de-DE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dirty="0" smtClean="0"/>
          </a:p>
        </p:txBody>
      </p:sp>
      <p:sp>
        <p:nvSpPr>
          <p:cNvPr id="91" name="TextBox 90"/>
          <p:cNvSpPr txBox="1"/>
          <p:nvPr/>
        </p:nvSpPr>
        <p:spPr>
          <a:xfrm>
            <a:off x="611560" y="178277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 D*</a:t>
            </a:r>
            <a:endParaRPr lang="en-US" dirty="0"/>
          </a:p>
        </p:txBody>
      </p:sp>
      <p:cxnSp>
        <p:nvCxnSpPr>
          <p:cNvPr id="92" name="Straight Arrow Connector 91"/>
          <p:cNvCxnSpPr/>
          <p:nvPr/>
        </p:nvCxnSpPr>
        <p:spPr bwMode="auto">
          <a:xfrm>
            <a:off x="1475656" y="1979548"/>
            <a:ext cx="648072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7" name="TextBox 96"/>
          <p:cNvSpPr txBox="1"/>
          <p:nvPr/>
        </p:nvSpPr>
        <p:spPr>
          <a:xfrm>
            <a:off x="2195736" y="1773485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30000" dirty="0" smtClean="0"/>
              <a:t>0</a:t>
            </a:r>
            <a:endParaRPr lang="en-US" baseline="30000" dirty="0"/>
          </a:p>
        </p:txBody>
      </p:sp>
      <p:cxnSp>
        <p:nvCxnSpPr>
          <p:cNvPr id="98" name="Straight Arrow Connector 97"/>
          <p:cNvCxnSpPr/>
          <p:nvPr/>
        </p:nvCxnSpPr>
        <p:spPr bwMode="auto">
          <a:xfrm>
            <a:off x="1475656" y="2051556"/>
            <a:ext cx="499507" cy="2787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9" name="TextBox 98"/>
          <p:cNvSpPr txBox="1"/>
          <p:nvPr/>
        </p:nvSpPr>
        <p:spPr>
          <a:xfrm>
            <a:off x="1979712" y="2267580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baseline="30000" dirty="0" smtClean="0"/>
              <a:t>+</a:t>
            </a:r>
            <a:r>
              <a:rPr lang="en-US" baseline="-25000" dirty="0" smtClean="0"/>
              <a:t>slow</a:t>
            </a:r>
            <a:endParaRPr lang="en-US" baseline="-25000" dirty="0"/>
          </a:p>
        </p:txBody>
      </p:sp>
      <p:cxnSp>
        <p:nvCxnSpPr>
          <p:cNvPr id="100" name="Straight Arrow Connector 99"/>
          <p:cNvCxnSpPr/>
          <p:nvPr/>
        </p:nvCxnSpPr>
        <p:spPr bwMode="auto">
          <a:xfrm>
            <a:off x="2699792" y="1979548"/>
            <a:ext cx="609589" cy="4320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/>
          <p:nvPr/>
        </p:nvCxnSpPr>
        <p:spPr bwMode="auto">
          <a:xfrm flipV="1">
            <a:off x="2699792" y="1844824"/>
            <a:ext cx="648072" cy="6271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2" name="TextBox 101"/>
          <p:cNvSpPr txBox="1"/>
          <p:nvPr/>
        </p:nvSpPr>
        <p:spPr>
          <a:xfrm>
            <a:off x="3347864" y="16288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103" name="TextBox 102"/>
          <p:cNvSpPr txBox="1"/>
          <p:nvPr/>
        </p:nvSpPr>
        <p:spPr>
          <a:xfrm>
            <a:off x="3342906" y="218628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baseline="30000" dirty="0" smtClean="0"/>
              <a:t>+</a:t>
            </a:r>
            <a:r>
              <a:rPr lang="en-US" baseline="-25000" dirty="0" smtClean="0"/>
              <a:t>fast</a:t>
            </a:r>
            <a:endParaRPr lang="en-US" baseline="-25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4248472" y="1733907"/>
            <a:ext cx="4860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a) Kinematically reconstruct D*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b) extract PID probability from invariant mass plots</a:t>
            </a:r>
            <a:endParaRPr lang="en-US" sz="1600" dirty="0"/>
          </a:p>
        </p:txBody>
      </p:sp>
      <p:sp>
        <p:nvSpPr>
          <p:cNvPr id="107" name="TextBox 120"/>
          <p:cNvSpPr txBox="1">
            <a:spLocks noChangeArrowheads="1"/>
          </p:cNvSpPr>
          <p:nvPr/>
        </p:nvSpPr>
        <p:spPr bwMode="auto">
          <a:xfrm>
            <a:off x="3299520" y="5157540"/>
            <a:ext cx="302577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51895" y="2996952"/>
            <a:ext cx="2928938" cy="3097213"/>
            <a:chOff x="2786050" y="3000372"/>
            <a:chExt cx="2928990" cy="3096562"/>
          </a:xfrm>
        </p:grpSpPr>
        <p:sp>
          <p:nvSpPr>
            <p:cNvPr id="109" name="Text Box 6"/>
            <p:cNvSpPr txBox="1">
              <a:spLocks noChangeArrowheads="1"/>
            </p:cNvSpPr>
            <p:nvPr/>
          </p:nvSpPr>
          <p:spPr bwMode="auto">
            <a:xfrm>
              <a:off x="2786050" y="4500570"/>
              <a:ext cx="2928990" cy="4416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47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4800" b="1" dirty="0">
                  <a:solidFill>
                    <a:srgbClr val="000000"/>
                  </a:solidFill>
                </a:rPr>
                <a:t>-------------</a:t>
              </a:r>
            </a:p>
          </p:txBody>
        </p: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3143240" y="3000372"/>
              <a:ext cx="2166456" cy="3096562"/>
              <a:chOff x="3143240" y="3000372"/>
              <a:chExt cx="2166456" cy="3096562"/>
            </a:xfrm>
          </p:grpSpPr>
          <p:pic>
            <p:nvPicPr>
              <p:cNvPr id="111" name="Picture 28" descr="dstarfitted_piPIDfromextraction022510V_exp7to55bin53002.gif"/>
              <p:cNvPicPr>
                <a:picLocks noChangeAspect="1"/>
              </p:cNvPicPr>
              <p:nvPr/>
            </p:nvPicPr>
            <p:blipFill>
              <a:blip r:embed="rId3" cstate="print">
                <a:lum/>
              </a:blip>
              <a:srcRect/>
              <a:stretch>
                <a:fillRect/>
              </a:stretch>
            </p:blipFill>
            <p:spPr bwMode="auto">
              <a:xfrm>
                <a:off x="3143240" y="3000372"/>
                <a:ext cx="2166456" cy="1469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" name="Picture 27" descr="dstarfitted_noPIDfromextraction022510V_exp7to55bin53000.gif"/>
              <p:cNvPicPr>
                <a:picLocks noChangeAspect="1"/>
              </p:cNvPicPr>
              <p:nvPr/>
            </p:nvPicPr>
            <p:blipFill>
              <a:blip r:embed="rId4" cstate="print">
                <a:lum/>
              </a:blip>
              <a:srcRect/>
              <a:stretch>
                <a:fillRect/>
              </a:stretch>
            </p:blipFill>
            <p:spPr bwMode="auto">
              <a:xfrm>
                <a:off x="3143240" y="4714884"/>
                <a:ext cx="2154006" cy="1382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13" name="Text Box 6"/>
          <p:cNvSpPr txBox="1">
            <a:spLocks noChangeArrowheads="1"/>
          </p:cNvSpPr>
          <p:nvPr/>
        </p:nvSpPr>
        <p:spPr bwMode="auto">
          <a:xfrm>
            <a:off x="1247527" y="4528268"/>
            <a:ext cx="1884313" cy="3259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4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3200" b="1" i="1" dirty="0"/>
              <a:t>p</a:t>
            </a:r>
            <a:r>
              <a:rPr lang="de-DE" sz="2400" b="1" i="1" baseline="-8000" dirty="0"/>
              <a:t>( K</a:t>
            </a:r>
            <a:r>
              <a:rPr lang="de-DE" sz="2400" b="1" i="1" baseline="10000" dirty="0"/>
              <a:t>-</a:t>
            </a:r>
            <a:r>
              <a:rPr lang="de-DE" sz="2400" b="1" i="1" baseline="-8000" dirty="0"/>
              <a:t> -&gt; </a:t>
            </a:r>
            <a:r>
              <a:rPr lang="el-GR" sz="2400" b="1" i="1" baseline="-8000" dirty="0"/>
              <a:t>π</a:t>
            </a:r>
            <a:r>
              <a:rPr lang="en-US" sz="2400" b="1" i="1" baseline="-8000" dirty="0"/>
              <a:t> </a:t>
            </a:r>
            <a:r>
              <a:rPr lang="en-US" sz="2400" b="1" i="1" baseline="10000" dirty="0"/>
              <a:t>-</a:t>
            </a:r>
            <a:r>
              <a:rPr lang="de-DE" sz="2400" b="1" i="1" baseline="-8000" dirty="0"/>
              <a:t> )</a:t>
            </a:r>
            <a:endParaRPr lang="en-GB" sz="2400" b="1" dirty="0">
              <a:solidFill>
                <a:srgbClr val="000000"/>
              </a:solidFill>
            </a:endParaRPr>
          </a:p>
        </p:txBody>
      </p:sp>
      <p:sp>
        <p:nvSpPr>
          <p:cNvPr id="114" name="Text Box 6"/>
          <p:cNvSpPr txBox="1">
            <a:spLocks noChangeArrowheads="1"/>
          </p:cNvSpPr>
          <p:nvPr/>
        </p:nvSpPr>
        <p:spPr bwMode="auto">
          <a:xfrm>
            <a:off x="2644155" y="4581128"/>
            <a:ext cx="631701" cy="354906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4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i="1" dirty="0"/>
              <a:t>=</a:t>
            </a:r>
            <a:endParaRPr lang="en-GB" sz="3600" b="1" dirty="0">
              <a:solidFill>
                <a:srgbClr val="000000"/>
              </a:solidFill>
            </a:endParaRPr>
          </a:p>
        </p:txBody>
      </p:sp>
      <p:sp>
        <p:nvSpPr>
          <p:cNvPr id="115" name="TextBox 24"/>
          <p:cNvSpPr txBox="1">
            <a:spLocks noChangeArrowheads="1"/>
          </p:cNvSpPr>
          <p:nvPr/>
        </p:nvSpPr>
        <p:spPr bwMode="auto">
          <a:xfrm>
            <a:off x="467544" y="5477222"/>
            <a:ext cx="3000375" cy="4000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 i="1" dirty="0"/>
              <a:t>p</a:t>
            </a:r>
            <a:r>
              <a:rPr lang="de-DE" sz="2000" b="1" i="1" baseline="-8000" dirty="0"/>
              <a:t>( K</a:t>
            </a:r>
            <a:r>
              <a:rPr lang="de-DE" sz="2000" b="1" i="1" baseline="10000" dirty="0"/>
              <a:t>-</a:t>
            </a:r>
            <a:r>
              <a:rPr lang="de-DE" sz="2000" b="1" i="1" baseline="-8000" dirty="0"/>
              <a:t> -&gt; </a:t>
            </a:r>
            <a:r>
              <a:rPr lang="el-GR" sz="2000" b="1" i="1" baseline="-8000" dirty="0"/>
              <a:t>π</a:t>
            </a:r>
            <a:r>
              <a:rPr lang="en-US" sz="2000" b="1" i="1" baseline="10000" dirty="0"/>
              <a:t>-</a:t>
            </a:r>
            <a:r>
              <a:rPr lang="de-DE" sz="2000" b="1" i="1" baseline="-8000" dirty="0"/>
              <a:t> ) </a:t>
            </a:r>
            <a:r>
              <a:rPr lang="de-DE" sz="2000" b="1" dirty="0"/>
              <a:t>≈ 0.111 ± 0.004</a:t>
            </a:r>
            <a:endParaRPr lang="en-US" sz="2000" dirty="0"/>
          </a:p>
        </p:txBody>
      </p:sp>
      <p:sp>
        <p:nvSpPr>
          <p:cNvPr id="116" name="AutoShape 231"/>
          <p:cNvSpPr>
            <a:spLocks noChangeArrowheads="1"/>
          </p:cNvSpPr>
          <p:nvPr/>
        </p:nvSpPr>
        <p:spPr bwMode="auto">
          <a:xfrm rot="5400000">
            <a:off x="1790229" y="5090641"/>
            <a:ext cx="393700" cy="158750"/>
          </a:xfrm>
          <a:prstGeom prst="rightArrow">
            <a:avLst>
              <a:gd name="adj1" fmla="val 50000"/>
              <a:gd name="adj2" fmla="val 8459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9" name="TextBox 35"/>
          <p:cNvSpPr txBox="1">
            <a:spLocks noChangeArrowheads="1"/>
          </p:cNvSpPr>
          <p:nvPr/>
        </p:nvSpPr>
        <p:spPr bwMode="auto">
          <a:xfrm>
            <a:off x="5971530" y="4640015"/>
            <a:ext cx="26089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dirty="0"/>
              <a:t>m</a:t>
            </a:r>
            <a:r>
              <a:rPr lang="de-DE" sz="1200" b="1" i="1" baseline="-14000" dirty="0"/>
              <a:t>D*</a:t>
            </a:r>
            <a:r>
              <a:rPr lang="de-DE" sz="1200" dirty="0"/>
              <a:t> -m</a:t>
            </a:r>
            <a:r>
              <a:rPr lang="de-DE" sz="1200" b="1" i="1" baseline="-14000" dirty="0"/>
              <a:t>D°</a:t>
            </a:r>
            <a:r>
              <a:rPr lang="en-US" sz="1200" dirty="0"/>
              <a:t> </a:t>
            </a:r>
            <a:r>
              <a:rPr lang="en-US" sz="1200" dirty="0" smtClean="0"/>
              <a:t>for </a:t>
            </a:r>
            <a:r>
              <a:rPr lang="en-US" sz="1600" b="1" dirty="0" smtClean="0"/>
              <a:t>K</a:t>
            </a:r>
            <a:r>
              <a:rPr lang="en-US" sz="1600" b="1" baseline="30000" dirty="0" smtClean="0"/>
              <a:t>-</a:t>
            </a:r>
            <a:r>
              <a:rPr lang="en-US" sz="1600" b="1" dirty="0" smtClean="0"/>
              <a:t> </a:t>
            </a:r>
            <a:r>
              <a:rPr lang="en-US" sz="1600" b="1" dirty="0"/>
              <a:t>tracks </a:t>
            </a:r>
            <a:r>
              <a:rPr lang="en-US" sz="1200" dirty="0"/>
              <a:t>with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p</a:t>
            </a:r>
            <a:r>
              <a:rPr lang="en-US" sz="1200" baseline="-25000" dirty="0" smtClean="0"/>
              <a:t>lab</a:t>
            </a:r>
            <a:r>
              <a:rPr lang="en-US" sz="1200" dirty="0" smtClean="0"/>
              <a:t> </a:t>
            </a:r>
            <a:r>
              <a:rPr lang="en-US" sz="1200" dirty="0"/>
              <a:t>in [1.4; 1.6] GeV/c, </a:t>
            </a:r>
            <a:br>
              <a:rPr lang="en-US" sz="1200" dirty="0"/>
            </a:br>
            <a:r>
              <a:rPr lang="en-US" sz="1200" dirty="0"/>
              <a:t>cos</a:t>
            </a:r>
            <a:r>
              <a:rPr lang="el-GR" sz="1200" dirty="0"/>
              <a:t>θ</a:t>
            </a:r>
            <a:r>
              <a:rPr lang="en-US" sz="1200" baseline="-25000" dirty="0"/>
              <a:t>lab</a:t>
            </a:r>
            <a:r>
              <a:rPr lang="en-US" sz="1200" dirty="0"/>
              <a:t> in [0.02; 0.21]</a:t>
            </a:r>
            <a:r>
              <a:rPr lang="en-US" sz="1600" dirty="0"/>
              <a:t> </a:t>
            </a:r>
          </a:p>
        </p:txBody>
      </p:sp>
      <p:sp>
        <p:nvSpPr>
          <p:cNvPr id="120" name="TextBox 36"/>
          <p:cNvSpPr txBox="1">
            <a:spLocks noChangeArrowheads="1"/>
          </p:cNvSpPr>
          <p:nvPr/>
        </p:nvSpPr>
        <p:spPr bwMode="auto">
          <a:xfrm>
            <a:off x="6042967" y="2996952"/>
            <a:ext cx="2286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dirty="0"/>
              <a:t>m</a:t>
            </a:r>
            <a:r>
              <a:rPr lang="de-DE" sz="1200" b="1" i="1" baseline="-14000" dirty="0"/>
              <a:t>D*</a:t>
            </a:r>
            <a:r>
              <a:rPr lang="de-DE" sz="1200" dirty="0"/>
              <a:t> -m</a:t>
            </a:r>
            <a:r>
              <a:rPr lang="de-DE" sz="1200" b="1" i="1" baseline="-14000" dirty="0"/>
              <a:t>D°</a:t>
            </a:r>
            <a:r>
              <a:rPr lang="en-US" sz="1200" dirty="0"/>
              <a:t> for </a:t>
            </a:r>
            <a:r>
              <a:rPr lang="en-US" sz="1600" b="1" dirty="0" smtClean="0"/>
              <a:t>K</a:t>
            </a:r>
            <a:r>
              <a:rPr lang="en-US" sz="1600" b="1" baseline="30000" dirty="0" smtClean="0"/>
              <a:t>-</a:t>
            </a:r>
            <a:r>
              <a:rPr lang="en-US" sz="1600" b="1" dirty="0" smtClean="0"/>
              <a:t> </a:t>
            </a:r>
            <a:r>
              <a:rPr lang="en-US" sz="1600" b="1" dirty="0"/>
              <a:t>tracks </a:t>
            </a:r>
            <a:r>
              <a:rPr lang="en-US" sz="1200" dirty="0"/>
              <a:t>with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p</a:t>
            </a:r>
            <a:r>
              <a:rPr lang="en-US" sz="1200" baseline="-25000" dirty="0" smtClean="0"/>
              <a:t>lab</a:t>
            </a:r>
            <a:r>
              <a:rPr lang="en-US" sz="1200" dirty="0" smtClean="0"/>
              <a:t> </a:t>
            </a:r>
            <a:r>
              <a:rPr lang="en-US" sz="1200" dirty="0"/>
              <a:t>in [1.4; 1.6] GeV/c,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cos</a:t>
            </a:r>
            <a:r>
              <a:rPr lang="el-GR" sz="1200" dirty="0"/>
              <a:t>θ</a:t>
            </a:r>
            <a:r>
              <a:rPr lang="en-US" sz="1200" baseline="-25000" dirty="0"/>
              <a:t>lab</a:t>
            </a:r>
            <a:r>
              <a:rPr lang="en-US" sz="1200" dirty="0"/>
              <a:t> in [0.02; 0.21</a:t>
            </a:r>
            <a:r>
              <a:rPr lang="en-US" sz="1200" dirty="0" smtClean="0"/>
              <a:t>], </a:t>
            </a:r>
            <a:endParaRPr lang="en-US" sz="1200" dirty="0"/>
          </a:p>
          <a:p>
            <a:r>
              <a:rPr lang="en-US" sz="1600" b="1" dirty="0" smtClean="0"/>
              <a:t>reconstructed as </a:t>
            </a:r>
            <a:r>
              <a:rPr lang="el-GR" sz="1600" b="1" dirty="0" smtClean="0"/>
              <a:t>π</a:t>
            </a:r>
            <a:endParaRPr lang="en-US" sz="1600" b="1" dirty="0"/>
          </a:p>
        </p:txBody>
      </p:sp>
      <p:cxnSp>
        <p:nvCxnSpPr>
          <p:cNvPr id="121" name="Straight Arrow Connector 38"/>
          <p:cNvCxnSpPr>
            <a:cxnSpLocks noChangeShapeType="1"/>
          </p:cNvCxnSpPr>
          <p:nvPr/>
        </p:nvCxnSpPr>
        <p:spPr bwMode="auto">
          <a:xfrm rot="10800000" flipV="1">
            <a:off x="4971405" y="3425577"/>
            <a:ext cx="857250" cy="1762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2" name="Straight Arrow Connector 39"/>
          <p:cNvCxnSpPr>
            <a:cxnSpLocks noChangeShapeType="1"/>
          </p:cNvCxnSpPr>
          <p:nvPr/>
        </p:nvCxnSpPr>
        <p:spPr bwMode="auto">
          <a:xfrm rot="10800000" flipV="1">
            <a:off x="4899967" y="5140077"/>
            <a:ext cx="928688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2" name="Text Box 44"/>
          <p:cNvSpPr txBox="1">
            <a:spLocks noChangeArrowheads="1"/>
          </p:cNvSpPr>
          <p:nvPr/>
        </p:nvSpPr>
        <p:spPr bwMode="auto">
          <a:xfrm>
            <a:off x="251915" y="116632"/>
            <a:ext cx="78484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II) Pion and Kaon Multiplicities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3528" y="611396"/>
            <a:ext cx="767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3) Systematic Corrections- Particle Misidentification/ PID Calibration</a:t>
            </a:r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3F1558-155C-4C93-AFEE-D96F659D317B}" type="slidenum">
              <a:rPr lang="en-US" smtClean="0"/>
              <a:pPr>
                <a:defRPr/>
              </a:pPr>
              <a:t>56</a:t>
            </a:fld>
            <a:r>
              <a:rPr lang="en-US" dirty="0" smtClean="0"/>
              <a:t>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26708"/>
      </p:ext>
    </p:extLst>
  </p:cSld>
  <p:clrMapOvr>
    <a:masterClrMapping/>
  </p:clrMapOvr>
  <p:transition advTm="109139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385" y="747713"/>
            <a:ext cx="3240087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23528" y="611396"/>
            <a:ext cx="767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3) Systematic Corrections- Particle Misidentification/ PID Calibration</a:t>
            </a:r>
            <a:endParaRPr lang="en-US" dirty="0"/>
          </a:p>
        </p:txBody>
      </p:sp>
      <p:sp>
        <p:nvSpPr>
          <p:cNvPr id="23555" name="TextBox 116"/>
          <p:cNvSpPr txBox="1">
            <a:spLocks noChangeArrowheads="1"/>
          </p:cNvSpPr>
          <p:nvPr/>
        </p:nvSpPr>
        <p:spPr bwMode="auto">
          <a:xfrm>
            <a:off x="179512" y="1268760"/>
            <a:ext cx="856895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en-US" sz="1600" dirty="0"/>
          </a:p>
          <a:p>
            <a:pPr>
              <a:buFont typeface="Arial" charset="0"/>
              <a:buChar char="•"/>
            </a:pPr>
            <a:endParaRPr lang="en-US" sz="1600" dirty="0"/>
          </a:p>
          <a:p>
            <a:pPr>
              <a:buFont typeface="Arial" charset="0"/>
              <a:buChar char="•"/>
            </a:pPr>
            <a:endParaRPr lang="en-US" sz="1600" dirty="0"/>
          </a:p>
          <a:p>
            <a:pPr>
              <a:buFont typeface="Arial" charset="0"/>
              <a:buChar char="•"/>
            </a:pPr>
            <a:endParaRPr lang="en-US" sz="1600" dirty="0"/>
          </a:p>
          <a:p>
            <a:pPr>
              <a:buFont typeface="Arial" charset="0"/>
              <a:buChar char="•"/>
            </a:pPr>
            <a:endParaRPr lang="en-US" sz="1600" dirty="0"/>
          </a:p>
          <a:p>
            <a:pPr>
              <a:buFont typeface="Arial" charset="0"/>
              <a:buChar char="•"/>
            </a:pPr>
            <a:endParaRPr lang="en-US" sz="1600" dirty="0"/>
          </a:p>
          <a:p>
            <a:pPr>
              <a:buFont typeface="Arial" charset="0"/>
              <a:buChar char="•"/>
            </a:pPr>
            <a:endParaRPr lang="en-US" sz="1600" dirty="0"/>
          </a:p>
          <a:p>
            <a:pPr>
              <a:buFont typeface="Arial" charset="0"/>
              <a:buChar char="•"/>
            </a:pPr>
            <a:endParaRPr lang="en-US" sz="1600" dirty="0"/>
          </a:p>
          <a:p>
            <a:pPr>
              <a:buFont typeface="Arial" charset="0"/>
              <a:buChar char="•"/>
            </a:pPr>
            <a:endParaRPr lang="en-US" sz="1600" dirty="0"/>
          </a:p>
          <a:p>
            <a:pPr>
              <a:buFont typeface="Arial" charset="0"/>
              <a:buChar char="•"/>
            </a:pPr>
            <a:endParaRPr lang="en-US" sz="1600" dirty="0"/>
          </a:p>
          <a:p>
            <a:pPr>
              <a:buFont typeface="Arial" charset="0"/>
              <a:buChar char="•"/>
            </a:pPr>
            <a:endParaRPr lang="en-US" sz="1600" dirty="0"/>
          </a:p>
          <a:p>
            <a:pPr>
              <a:buFont typeface="Arial" charset="0"/>
              <a:buChar char="•"/>
            </a:pPr>
            <a:endParaRPr lang="en-US" sz="1600" dirty="0"/>
          </a:p>
          <a:p>
            <a:pPr>
              <a:buFont typeface="Arial" charset="0"/>
              <a:buChar char="•"/>
            </a:pPr>
            <a:endParaRPr lang="en-US" sz="1600" dirty="0"/>
          </a:p>
          <a:p>
            <a:pPr>
              <a:buFont typeface="Arial" charset="0"/>
              <a:buChar char="•"/>
            </a:pPr>
            <a:endParaRPr lang="en-US" sz="1600" dirty="0"/>
          </a:p>
          <a:p>
            <a:pPr>
              <a:buFont typeface="Arial" charset="0"/>
              <a:buChar char="•"/>
            </a:pPr>
            <a:endParaRPr lang="en-US" sz="1600" dirty="0"/>
          </a:p>
          <a:p>
            <a:pPr>
              <a:buFont typeface="Arial" charset="0"/>
              <a:buChar char="•"/>
            </a:pPr>
            <a:endParaRPr lang="en-US" sz="1600" dirty="0"/>
          </a:p>
          <a:p>
            <a:pPr>
              <a:buFont typeface="Arial" charset="0"/>
              <a:buChar char="•"/>
            </a:pPr>
            <a:endParaRPr lang="en-US" sz="1600" dirty="0"/>
          </a:p>
          <a:p>
            <a:pPr>
              <a:buFont typeface="Arial" charset="0"/>
              <a:buChar char="•"/>
            </a:pPr>
            <a:endParaRPr lang="en-US" sz="1600" dirty="0"/>
          </a:p>
          <a:p>
            <a:pPr>
              <a:buFont typeface="Arial" charset="0"/>
              <a:buChar char="•"/>
            </a:pPr>
            <a:endParaRPr lang="en-US" sz="1600" dirty="0"/>
          </a:p>
          <a:p>
            <a:pPr>
              <a:buFont typeface="Arial" charset="0"/>
              <a:buChar char="•"/>
            </a:pPr>
            <a:endParaRPr lang="en-US" sz="1600" dirty="0"/>
          </a:p>
        </p:txBody>
      </p:sp>
      <p:pic>
        <p:nvPicPr>
          <p:cNvPr id="23558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385" y="3357563"/>
            <a:ext cx="31718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44"/>
          <p:cNvSpPr txBox="1">
            <a:spLocks noChangeArrowheads="1"/>
          </p:cNvSpPr>
          <p:nvPr/>
        </p:nvSpPr>
        <p:spPr bwMode="auto">
          <a:xfrm>
            <a:off x="251915" y="116632"/>
            <a:ext cx="78484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II) Pion and Kaon Multiplicities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2636912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sample PID probabilities from D* decay studies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1043608" y="2060848"/>
            <a:ext cx="792088" cy="4320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971600" y="3933056"/>
            <a:ext cx="1080120" cy="4320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67544" y="5624080"/>
            <a:ext cx="80586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completed extensive data-based PID calibration by extraction of probabilities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de-DE" b="1" i="1" dirty="0" smtClean="0"/>
              <a:t> p</a:t>
            </a:r>
            <a:r>
              <a:rPr lang="de-DE" b="1" i="1" baseline="-8000" dirty="0" smtClean="0"/>
              <a:t>(</a:t>
            </a:r>
            <a:r>
              <a:rPr lang="el-GR" b="1" i="1" baseline="-8000" dirty="0" smtClean="0"/>
              <a:t>π</a:t>
            </a:r>
            <a:r>
              <a:rPr lang="en-US" b="1" i="1" baseline="-8000" dirty="0" smtClean="0"/>
              <a:t>, </a:t>
            </a:r>
            <a:r>
              <a:rPr lang="de-DE" b="1" i="1" baseline="-8000" dirty="0" smtClean="0"/>
              <a:t>K -&gt; j )</a:t>
            </a:r>
            <a:r>
              <a:rPr lang="en-US" dirty="0" smtClean="0"/>
              <a:t> from D* decay sample,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de-DE" b="1" i="1" dirty="0" smtClean="0"/>
              <a:t> p</a:t>
            </a:r>
            <a:r>
              <a:rPr lang="de-DE" b="1" i="1" baseline="-8000" dirty="0" smtClean="0"/>
              <a:t>(</a:t>
            </a:r>
            <a:r>
              <a:rPr lang="el-GR" b="1" i="1" baseline="-8000" dirty="0" smtClean="0"/>
              <a:t>π</a:t>
            </a:r>
            <a:r>
              <a:rPr lang="en-US" b="1" i="1" baseline="-8000" dirty="0" smtClean="0"/>
              <a:t>, p</a:t>
            </a:r>
            <a:r>
              <a:rPr lang="de-DE" b="1" i="1" baseline="-8000" dirty="0" smtClean="0"/>
              <a:t> -&gt; j )</a:t>
            </a:r>
            <a:r>
              <a:rPr lang="en-US" dirty="0" smtClean="0"/>
              <a:t> from </a:t>
            </a:r>
            <a:r>
              <a:rPr lang="el-GR" dirty="0" smtClean="0"/>
              <a:t>Λ</a:t>
            </a:r>
            <a:r>
              <a:rPr lang="en-US" dirty="0" smtClean="0"/>
              <a:t> decay sample,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de-DE" b="1" i="1" dirty="0" smtClean="0"/>
              <a:t> p</a:t>
            </a:r>
            <a:r>
              <a:rPr lang="de-DE" b="1" i="1" baseline="-8000" dirty="0" smtClean="0"/>
              <a:t>(e, µ -&gt; j )</a:t>
            </a:r>
            <a:r>
              <a:rPr lang="en-US" dirty="0" smtClean="0"/>
              <a:t> from J/</a:t>
            </a:r>
            <a:r>
              <a:rPr lang="el-GR" dirty="0" smtClean="0"/>
              <a:t>ψ</a:t>
            </a:r>
            <a:r>
              <a:rPr lang="en-US" dirty="0" smtClean="0"/>
              <a:t> decay sample.</a:t>
            </a:r>
          </a:p>
          <a:p>
            <a:endParaRPr lang="en-US" dirty="0"/>
          </a:p>
        </p:txBody>
      </p:sp>
      <p:pic>
        <p:nvPicPr>
          <p:cNvPr id="4761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124744"/>
            <a:ext cx="2990780" cy="224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616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3356992"/>
            <a:ext cx="304496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3F1558-155C-4C93-AFEE-D96F659D317B}" type="slidenum">
              <a:rPr lang="en-US" smtClean="0"/>
              <a:pPr>
                <a:defRPr/>
              </a:pPr>
              <a:t>57</a:t>
            </a:fld>
            <a:r>
              <a:rPr lang="en-US" dirty="0" smtClean="0"/>
              <a:t>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583509"/>
      </p:ext>
    </p:extLst>
  </p:cSld>
  <p:clrMapOvr>
    <a:masterClrMapping/>
  </p:clrMapOvr>
  <p:transition advTm="69202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5004048" cy="362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168232" y="2780928"/>
            <a:ext cx="3975768" cy="3034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36550" indent="-336550">
              <a:lnSpc>
                <a:spcPct val="98000"/>
              </a:lnSpc>
              <a:spcBef>
                <a:spcPts val="363"/>
              </a:spcBef>
              <a:buSzPct val="4500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Plots from about 430 * 10</a:t>
            </a:r>
            <a:r>
              <a:rPr lang="en-US" sz="1400" baseline="30000" dirty="0" smtClean="0">
                <a:solidFill>
                  <a:srgbClr val="000000"/>
                </a:solidFill>
              </a:rPr>
              <a:t>6 </a:t>
            </a:r>
            <a:r>
              <a:rPr lang="en-US" sz="1400" dirty="0" smtClean="0">
                <a:solidFill>
                  <a:srgbClr val="000000"/>
                </a:solidFill>
              </a:rPr>
              <a:t>Monte Carlo Events.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611396"/>
            <a:ext cx="6981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3) Systematic Corrections- Impurities in Measurement Sample</a:t>
            </a:r>
            <a:endParaRPr lang="en-US" dirty="0"/>
          </a:p>
        </p:txBody>
      </p:sp>
      <p:sp>
        <p:nvSpPr>
          <p:cNvPr id="10" name="Text Box 44"/>
          <p:cNvSpPr txBox="1">
            <a:spLocks noChangeArrowheads="1"/>
          </p:cNvSpPr>
          <p:nvPr/>
        </p:nvSpPr>
        <p:spPr bwMode="auto">
          <a:xfrm>
            <a:off x="251915" y="116632"/>
            <a:ext cx="78484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II) Pion and Kaon Multiplicities</a:t>
            </a:r>
            <a:endParaRPr lang="de-DE" sz="2400" b="1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18864" y="908720"/>
            <a:ext cx="8229600" cy="4741986"/>
            <a:chOff x="518864" y="908720"/>
            <a:chExt cx="8229600" cy="4741986"/>
          </a:xfrm>
        </p:grpSpPr>
        <p:sp>
          <p:nvSpPr>
            <p:cNvPr id="24578" name="Rectangle 33"/>
            <p:cNvSpPr>
              <a:spLocks noChangeArrowheads="1"/>
            </p:cNvSpPr>
            <p:nvPr/>
          </p:nvSpPr>
          <p:spPr bwMode="auto">
            <a:xfrm>
              <a:off x="518864" y="1124744"/>
              <a:ext cx="8229600" cy="4525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de-DE" dirty="0" smtClean="0"/>
                <a:t>For same luminosity, compare qq, </a:t>
              </a:r>
              <a:r>
                <a:rPr lang="el-GR" dirty="0" smtClean="0"/>
                <a:t>τ</a:t>
              </a:r>
              <a:r>
                <a:rPr lang="en-US" dirty="0" smtClean="0"/>
                <a:t> </a:t>
              </a:r>
              <a:r>
                <a:rPr lang="el-GR" dirty="0" smtClean="0"/>
                <a:t>τ</a:t>
              </a:r>
              <a:r>
                <a:rPr lang="de-DE" dirty="0" smtClean="0"/>
                <a:t>, 2</a:t>
              </a:r>
              <a:r>
                <a:rPr lang="el-GR" dirty="0" smtClean="0"/>
                <a:t>γ</a:t>
              </a:r>
              <a:r>
                <a:rPr lang="de-DE" dirty="0" smtClean="0"/>
                <a:t> Monte Carlo samples </a:t>
              </a:r>
              <a:br>
                <a:rPr lang="de-DE" dirty="0" smtClean="0"/>
              </a:br>
              <a:r>
                <a:rPr lang="de-DE" dirty="0" smtClean="0"/>
                <a:t>	generated by resp. cross sections after analysis cuts</a:t>
              </a:r>
              <a:endParaRPr lang="en-US" dirty="0"/>
            </a:p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dirty="0"/>
                <a:t>At high z, main impurities for pions from </a:t>
              </a:r>
              <a:r>
                <a:rPr lang="el-GR" dirty="0" smtClean="0"/>
                <a:t>τ </a:t>
              </a:r>
              <a:r>
                <a:rPr lang="en-US" dirty="0" smtClean="0"/>
                <a:t>events</a:t>
              </a:r>
              <a:r>
                <a:rPr lang="en-US" dirty="0"/>
                <a:t>: up to 35</a:t>
              </a:r>
              <a:r>
                <a:rPr lang="en-US" dirty="0" smtClean="0"/>
                <a:t>%.</a:t>
              </a:r>
              <a:endParaRPr lang="en-US" dirty="0"/>
            </a:p>
            <a:p>
              <a:pPr marL="342900" indent="-342900">
                <a:spcBef>
                  <a:spcPct val="20000"/>
                </a:spcBef>
                <a:buFontTx/>
                <a:buChar char="•"/>
              </a:pPr>
              <a:endParaRPr lang="de-DE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67944" y="90872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_</a:t>
              </a:r>
              <a:endParaRPr lang="en-US" dirty="0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3F1558-155C-4C93-AFEE-D96F659D317B}" type="slidenum">
              <a:rPr lang="en-US" smtClean="0"/>
              <a:pPr>
                <a:defRPr/>
              </a:pPr>
              <a:t>58</a:t>
            </a:fld>
            <a:r>
              <a:rPr lang="en-US" dirty="0" smtClean="0"/>
              <a:t>/18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4804788" y="3025705"/>
            <a:ext cx="4303716" cy="3139599"/>
            <a:chOff x="4804788" y="3097713"/>
            <a:chExt cx="4303716" cy="3139599"/>
          </a:xfrm>
        </p:grpSpPr>
        <p:grpSp>
          <p:nvGrpSpPr>
            <p:cNvPr id="24" name="Group 23"/>
            <p:cNvGrpSpPr/>
            <p:nvPr/>
          </p:nvGrpSpPr>
          <p:grpSpPr>
            <a:xfrm>
              <a:off x="4804788" y="3097713"/>
              <a:ext cx="4303716" cy="3139599"/>
              <a:chOff x="4804788" y="3097713"/>
              <a:chExt cx="4303716" cy="3139599"/>
            </a:xfrm>
          </p:grpSpPr>
          <p:pic>
            <p:nvPicPr>
              <p:cNvPr id="24579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6605" r="2202"/>
              <a:stretch>
                <a:fillRect/>
              </a:stretch>
            </p:blipFill>
            <p:spPr bwMode="auto">
              <a:xfrm>
                <a:off x="4804788" y="3097713"/>
                <a:ext cx="4303716" cy="3139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Rectangle 14"/>
              <p:cNvSpPr/>
              <p:nvPr/>
            </p:nvSpPr>
            <p:spPr bwMode="auto">
              <a:xfrm>
                <a:off x="6954614" y="3184401"/>
                <a:ext cx="1368152" cy="1440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7452320" y="3326259"/>
                <a:ext cx="1368152" cy="1440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380312" y="3270176"/>
                <a:ext cx="68480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err="1" smtClean="0"/>
                  <a:t>qqbarMC</a:t>
                </a:r>
                <a:endParaRPr lang="en-US" sz="900" b="1" dirty="0" smtClean="0"/>
              </a:p>
            </p:txBody>
          </p:sp>
        </p:grpSp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6084888" y="3369186"/>
              <a:ext cx="69121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4000" b="1" dirty="0"/>
                <a:t>π</a:t>
              </a:r>
              <a:r>
                <a:rPr lang="en-US" sz="4000" b="1" baseline="30000" dirty="0"/>
                <a:t>-</a:t>
              </a:r>
            </a:p>
          </p:txBody>
        </p:sp>
      </p:grpSp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539552" y="5805264"/>
            <a:ext cx="3888432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Yields from </a:t>
            </a:r>
            <a:r>
              <a:rPr lang="en-US" sz="2000" b="1" dirty="0" err="1" smtClean="0"/>
              <a:t>qq</a:t>
            </a:r>
            <a:r>
              <a:rPr lang="en-US" sz="2000" b="1" dirty="0" smtClean="0"/>
              <a:t> events relative to total yields for </a:t>
            </a:r>
            <a:r>
              <a:rPr lang="el-GR" sz="2000" b="1" dirty="0" smtClean="0"/>
              <a:t>π</a:t>
            </a:r>
            <a:r>
              <a:rPr lang="en-US" sz="2000" b="1" baseline="30000" dirty="0" smtClean="0"/>
              <a:t>-</a:t>
            </a:r>
            <a:r>
              <a:rPr lang="en-US" sz="2000" b="1" dirty="0" smtClean="0"/>
              <a:t>, K</a:t>
            </a:r>
            <a:r>
              <a:rPr lang="en-US" sz="2000" b="1" baseline="30000" dirty="0" smtClean="0"/>
              <a:t>-</a:t>
            </a:r>
            <a:endParaRPr lang="en-US" sz="2000" b="1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2123728" y="55892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5292080" y="6153110"/>
            <a:ext cx="3884397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Absolute yields from different </a:t>
            </a:r>
            <a:br>
              <a:rPr lang="en-US" sz="2000" b="1" dirty="0" smtClean="0"/>
            </a:br>
            <a:r>
              <a:rPr lang="en-US" sz="2000" b="1" dirty="0" smtClean="0"/>
              <a:t>event types for </a:t>
            </a:r>
            <a:r>
              <a:rPr lang="el-GR" sz="2000" b="1" dirty="0" smtClean="0"/>
              <a:t>π</a:t>
            </a:r>
            <a:r>
              <a:rPr lang="en-US" sz="2000" b="1" baseline="30000" dirty="0" smtClean="0"/>
              <a:t>-</a:t>
            </a:r>
            <a:endParaRPr lang="en-US" sz="2000" b="1" baseline="30000" dirty="0"/>
          </a:p>
        </p:txBody>
      </p:sp>
    </p:spTree>
    <p:extLst>
      <p:ext uri="{BB962C8B-B14F-4D97-AF65-F5344CB8AC3E}">
        <p14:creationId xmlns:p14="http://schemas.microsoft.com/office/powerpoint/2010/main" val="482390167"/>
      </p:ext>
    </p:extLst>
  </p:cSld>
  <p:clrMapOvr>
    <a:masterClrMapping/>
  </p:clrMapOvr>
  <p:transition spd="med" advTm="86034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204" y="1580035"/>
            <a:ext cx="41052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652043"/>
            <a:ext cx="40195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33"/>
          <p:cNvSpPr>
            <a:spLocks noChangeArrowheads="1"/>
          </p:cNvSpPr>
          <p:nvPr/>
        </p:nvSpPr>
        <p:spPr bwMode="auto">
          <a:xfrm>
            <a:off x="446856" y="120729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dirty="0" smtClean="0"/>
              <a:t>Monte Carlo-based correction for kinematical smearing.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16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sz="1600" dirty="0" smtClean="0"/>
              <a:t/>
            </a:r>
            <a:br>
              <a:rPr lang="de-DE" sz="1600" dirty="0" smtClean="0"/>
            </a:br>
            <a:endParaRPr lang="de-DE" sz="16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16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16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16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16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16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16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dirty="0" smtClean="0"/>
              <a:t>Further corrections</a:t>
            </a:r>
            <a:r>
              <a:rPr lang="de-DE" sz="1600" dirty="0" smtClean="0"/>
              <a:t>:</a:t>
            </a:r>
            <a:endParaRPr lang="de-DE" sz="800" dirty="0" smtClean="0"/>
          </a:p>
          <a:p>
            <a:pPr marL="342900" indent="-342900">
              <a:spcBef>
                <a:spcPct val="20000"/>
              </a:spcBef>
            </a:pP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1600" dirty="0" smtClean="0"/>
              <a:t>	</a:t>
            </a:r>
            <a:r>
              <a:rPr lang="de-DE" dirty="0" smtClean="0"/>
              <a:t>- Decay-in-flight</a:t>
            </a:r>
            <a:r>
              <a:rPr lang="de-DE" sz="1600" dirty="0" smtClean="0"/>
              <a:t>,</a:t>
            </a:r>
            <a:endParaRPr lang="de-DE" sz="800" dirty="0" smtClean="0"/>
          </a:p>
          <a:p>
            <a:pPr marL="342900" indent="-342900">
              <a:spcBef>
                <a:spcPct val="20000"/>
              </a:spcBef>
            </a:pP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1600" dirty="0" smtClean="0"/>
              <a:t>	</a:t>
            </a:r>
            <a:r>
              <a:rPr lang="de-DE" dirty="0" smtClean="0"/>
              <a:t>- Detector Interaction/ shower particles,</a:t>
            </a:r>
          </a:p>
          <a:p>
            <a:pPr marL="342900" indent="-342900">
              <a:spcBef>
                <a:spcPct val="20000"/>
              </a:spcBef>
            </a:pP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1600" dirty="0" smtClean="0"/>
              <a:t>	</a:t>
            </a:r>
            <a:r>
              <a:rPr lang="de-DE" dirty="0" smtClean="0"/>
              <a:t>- Detector/tracking efficiencies,</a:t>
            </a:r>
          </a:p>
          <a:p>
            <a:pPr marL="342900" indent="-342900">
              <a:spcBef>
                <a:spcPct val="20000"/>
              </a:spcBef>
            </a:pP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1600" dirty="0" smtClean="0"/>
              <a:t>	</a:t>
            </a:r>
            <a:r>
              <a:rPr lang="de-DE" dirty="0" smtClean="0"/>
              <a:t>- Analysis acceptance,</a:t>
            </a:r>
          </a:p>
          <a:p>
            <a:pPr marL="342900" indent="-342900">
              <a:spcBef>
                <a:spcPct val="20000"/>
              </a:spcBef>
            </a:pP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1600" dirty="0" smtClean="0"/>
              <a:t>	</a:t>
            </a:r>
            <a:r>
              <a:rPr lang="de-DE" dirty="0" smtClean="0"/>
              <a:t>- Initial State Radiation (ISR).</a:t>
            </a:r>
          </a:p>
        </p:txBody>
      </p:sp>
      <p:sp>
        <p:nvSpPr>
          <p:cNvPr id="23560" name="TextBox 22"/>
          <p:cNvSpPr txBox="1">
            <a:spLocks noChangeArrowheads="1"/>
          </p:cNvSpPr>
          <p:nvPr/>
        </p:nvSpPr>
        <p:spPr bwMode="auto">
          <a:xfrm>
            <a:off x="5364088" y="3645024"/>
            <a:ext cx="33488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10</a:t>
            </a:r>
            <a:r>
              <a:rPr lang="en-US" sz="1400" baseline="30000" dirty="0" smtClean="0">
                <a:solidFill>
                  <a:srgbClr val="000000"/>
                </a:solidFill>
                <a:latin typeface="Calibri" pitchFamily="34" charset="0"/>
              </a:rPr>
              <a:t>9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 Monte Carlo events after analysis cuts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922736" y="3423901"/>
            <a:ext cx="13516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z_physical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547416" y="2355729"/>
            <a:ext cx="19672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z_reconstructed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683404"/>
            <a:ext cx="514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3) Systematic Corrections- Other Corrections</a:t>
            </a:r>
            <a:endParaRPr lang="en-US" dirty="0"/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251915" y="116632"/>
            <a:ext cx="78484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II) Pion and Kaon Multiplicities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3F1558-155C-4C93-AFEE-D96F659D317B}" type="slidenum">
              <a:rPr lang="en-US" smtClean="0"/>
              <a:pPr>
                <a:defRPr/>
              </a:pPr>
              <a:t>59</a:t>
            </a:fld>
            <a:r>
              <a:rPr lang="en-US" dirty="0" smtClean="0"/>
              <a:t>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717190"/>
      </p:ext>
    </p:extLst>
  </p:cSld>
  <p:clrMapOvr>
    <a:masterClrMapping/>
  </p:clrMapOvr>
  <p:transition spd="med" advTm="31684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0" smtClean="0">
                <a:ea typeface="ＭＳ Ｐゴシック" pitchFamily="34" charset="-128"/>
              </a:rPr>
              <a:t>Cross sections @ </a:t>
            </a:r>
            <a:r>
              <a:rPr lang="en-US" b="0" smtClean="0">
                <a:latin typeface="Calibri" pitchFamily="34" charset="0"/>
                <a:ea typeface="ＭＳ Ｐゴシック" pitchFamily="34" charset="-128"/>
                <a:sym typeface="Symbol" pitchFamily="18" charset="2"/>
              </a:rPr>
              <a:t></a:t>
            </a:r>
            <a:r>
              <a:rPr lang="en-US" b="0" smtClean="0">
                <a:latin typeface="Calibri" pitchFamily="34" charset="0"/>
                <a:ea typeface="ＭＳ Ｐゴシック" pitchFamily="34" charset="-128"/>
                <a:sym typeface="ZapfDingbats" charset="2"/>
              </a:rPr>
              <a:t>s=200  &amp; 62 GeV</a:t>
            </a:r>
            <a:endParaRPr lang="en-US" b="0" smtClean="0">
              <a:ea typeface="ＭＳ Ｐゴシック" pitchFamily="34" charset="-128"/>
            </a:endParaRPr>
          </a:p>
        </p:txBody>
      </p:sp>
      <p:pic>
        <p:nvPicPr>
          <p:cNvPr id="31747" name="Picture 2" descr="C:\Documents and Settings\shura\My Documents\My DELL Documents\presentations\2007\rhic_ags_users\cross_meta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29718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10"/>
          <p:cNvSpPr txBox="1">
            <a:spLocks noChangeArrowheads="1"/>
          </p:cNvSpPr>
          <p:nvPr/>
        </p:nvSpPr>
        <p:spPr bwMode="auto">
          <a:xfrm>
            <a:off x="533400" y="1143000"/>
            <a:ext cx="2065338" cy="584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>
                <a:cs typeface="Arial" pitchFamily="34" charset="0"/>
                <a:sym typeface="Symbol" pitchFamily="18" charset="2"/>
              </a:rPr>
              <a:t>PHENIX pp </a:t>
            </a:r>
            <a:r>
              <a:rPr lang="en-US" baseline="30000">
                <a:cs typeface="Arial" pitchFamily="34" charset="0"/>
                <a:sym typeface="Symbol" pitchFamily="18" charset="2"/>
              </a:rPr>
              <a:t>0 </a:t>
            </a:r>
            <a:r>
              <a:rPr lang="en-US">
                <a:cs typeface="Arial" pitchFamily="34" charset="0"/>
                <a:sym typeface="Symbol" pitchFamily="18" charset="2"/>
              </a:rPr>
              <a:t>X</a:t>
            </a:r>
          </a:p>
          <a:p>
            <a:pPr algn="ctr" eaLnBrk="1" hangingPunct="1"/>
            <a:r>
              <a:rPr lang="en-US">
                <a:cs typeface="Arial" pitchFamily="34" charset="0"/>
              </a:rPr>
              <a:t>PRD76, 051106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590800" y="5867400"/>
            <a:ext cx="6553200" cy="9461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64999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altLang="ja-JP" sz="2000">
                <a:solidFill>
                  <a:srgbClr val="000000"/>
                </a:solidFill>
                <a:latin typeface="Calibri" pitchFamily="34" charset="0"/>
              </a:rPr>
              <a:t>Good agreement between NLO pQCD calculations and data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altLang="ja-JP" sz="20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200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</a:t>
            </a:r>
            <a:r>
              <a:rPr lang="en-US" altLang="ja-JP" sz="2000">
                <a:solidFill>
                  <a:srgbClr val="000000"/>
                </a:solidFill>
                <a:latin typeface="Calibri" pitchFamily="34" charset="0"/>
              </a:rPr>
              <a:t> pQCD can be used to extract spin dependent pdf’s from RHIC data. </a:t>
            </a:r>
          </a:p>
        </p:txBody>
      </p:sp>
      <p:pic>
        <p:nvPicPr>
          <p:cNvPr id="31750" name="Picture 5" descr="C:\Documents and Settings\shura\My Documents\My DELL Documents\presentations\2007\rhic_ags_users\spectra_meta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0"/>
            <a:ext cx="3124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3657600" y="1143000"/>
            <a:ext cx="2435225" cy="584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>
                <a:cs typeface="Arial" pitchFamily="34" charset="0"/>
                <a:sym typeface="Symbol" pitchFamily="18" charset="2"/>
              </a:rPr>
              <a:t>PHENIX pp X</a:t>
            </a:r>
          </a:p>
          <a:p>
            <a:pPr algn="ctr" eaLnBrk="1" hangingPunct="1"/>
            <a:r>
              <a:rPr lang="en-US">
                <a:cs typeface="Arial" pitchFamily="34" charset="0"/>
              </a:rPr>
              <a:t>PRL 98, 012002</a:t>
            </a:r>
          </a:p>
        </p:txBody>
      </p:sp>
      <p:sp>
        <p:nvSpPr>
          <p:cNvPr id="31752" name="TextBox 36"/>
          <p:cNvSpPr txBox="1">
            <a:spLocks noChangeArrowheads="1"/>
          </p:cNvSpPr>
          <p:nvPr/>
        </p:nvSpPr>
        <p:spPr bwMode="auto">
          <a:xfrm>
            <a:off x="7239000" y="533400"/>
            <a:ext cx="1157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latin typeface="Calibri" pitchFamily="34" charset="0"/>
                <a:sym typeface="Symbol" pitchFamily="18" charset="2"/>
              </a:rPr>
              <a:t>||&lt;0.35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31753" name="TextBox 37"/>
          <p:cNvSpPr txBox="1">
            <a:spLocks noChangeArrowheads="1"/>
          </p:cNvSpPr>
          <p:nvPr/>
        </p:nvSpPr>
        <p:spPr bwMode="auto">
          <a:xfrm>
            <a:off x="1752600" y="3581400"/>
            <a:ext cx="868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  <a:sym typeface="Symbol" pitchFamily="18" charset="2"/>
              </a:rPr>
              <a:t>||&lt;0.35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31755" name="Text Box 10"/>
          <p:cNvSpPr txBox="1">
            <a:spLocks noChangeArrowheads="1"/>
          </p:cNvSpPr>
          <p:nvPr/>
        </p:nvSpPr>
        <p:spPr bwMode="auto">
          <a:xfrm>
            <a:off x="6553200" y="1143000"/>
            <a:ext cx="2065338" cy="584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>
                <a:cs typeface="Arial" pitchFamily="34" charset="0"/>
                <a:sym typeface="Symbol" pitchFamily="18" charset="2"/>
              </a:rPr>
              <a:t>PHENIX pp </a:t>
            </a:r>
            <a:r>
              <a:rPr lang="en-US" baseline="30000">
                <a:cs typeface="Arial" pitchFamily="34" charset="0"/>
                <a:sym typeface="Symbol" pitchFamily="18" charset="2"/>
              </a:rPr>
              <a:t>0 </a:t>
            </a:r>
            <a:r>
              <a:rPr lang="en-US">
                <a:cs typeface="Arial" pitchFamily="34" charset="0"/>
                <a:sym typeface="Symbol" pitchFamily="18" charset="2"/>
              </a:rPr>
              <a:t>X</a:t>
            </a:r>
          </a:p>
          <a:p>
            <a:pPr algn="ctr" eaLnBrk="1" hangingPunct="1"/>
            <a:r>
              <a:rPr lang="en-US">
                <a:cs typeface="Arial" pitchFamily="34" charset="0"/>
              </a:rPr>
              <a:t>62.4 GeV</a:t>
            </a:r>
          </a:p>
        </p:txBody>
      </p:sp>
      <p:pic>
        <p:nvPicPr>
          <p:cNvPr id="44034" name="Picture 2" descr="http://www.phenix.bnl.gov/phenix/WWW/plots/archive/p0697/01/cross_nl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181" y="1760111"/>
            <a:ext cx="2835819" cy="357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10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0079"/>
            <a:ext cx="9144000" cy="483552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</p:pic>
      <p:graphicFrame>
        <p:nvGraphicFramePr>
          <p:cNvPr id="41" name="Object 10"/>
          <p:cNvGraphicFramePr>
            <a:graphicFrameLocks noChangeAspect="1"/>
          </p:cNvGraphicFramePr>
          <p:nvPr/>
        </p:nvGraphicFramePr>
        <p:xfrm>
          <a:off x="3267075" y="6143625"/>
          <a:ext cx="282098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0" name="Equation" r:id="rId5" imgW="1536480" imgH="241200" progId="Equation.3">
                  <p:embed/>
                </p:oleObj>
              </mc:Choice>
              <mc:Fallback>
                <p:oleObj name="Equation" r:id="rId5" imgW="1536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75" y="6143625"/>
                        <a:ext cx="2820988" cy="430213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3467149"/>
            <a:ext cx="1033462" cy="96996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graphicFrame>
        <p:nvGraphicFramePr>
          <p:cNvPr id="43" name="Object 27"/>
          <p:cNvGraphicFramePr>
            <a:graphicFrameLocks noChangeAspect="1"/>
          </p:cNvGraphicFramePr>
          <p:nvPr/>
        </p:nvGraphicFramePr>
        <p:xfrm>
          <a:off x="4283968" y="476672"/>
          <a:ext cx="406374" cy="435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1" name="Equation" r:id="rId8" imgW="215640" imgH="228600" progId="Equation.3">
                  <p:embed/>
                </p:oleObj>
              </mc:Choice>
              <mc:Fallback>
                <p:oleObj name="Equation" r:id="rId8" imgW="215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476672"/>
                        <a:ext cx="406374" cy="435421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323923" y="447055"/>
            <a:ext cx="78484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 dirty="0" smtClean="0">
                <a:solidFill>
                  <a:srgbClr val="FF0000"/>
                </a:solidFill>
              </a:rPr>
              <a:t>Ib) Interference FF at Belle</a:t>
            </a: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0079"/>
            <a:ext cx="9144000" cy="483552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</p:pic>
      <p:sp>
        <p:nvSpPr>
          <p:cNvPr id="9" name="Rectangle 8"/>
          <p:cNvSpPr/>
          <p:nvPr/>
        </p:nvSpPr>
        <p:spPr bwMode="auto">
          <a:xfrm>
            <a:off x="467544" y="908720"/>
            <a:ext cx="7776864" cy="5400600"/>
          </a:xfrm>
          <a:prstGeom prst="rect">
            <a:avLst/>
          </a:prstGeom>
          <a:solidFill>
            <a:schemeClr val="bg1">
              <a:alpha val="8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20179" y="2132856"/>
            <a:ext cx="4114800" cy="366712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68066" y="1196752"/>
            <a:ext cx="3856569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Transversity Distribution Extraction</a:t>
            </a:r>
            <a:endParaRPr lang="en-US" dirty="0"/>
          </a:p>
          <a:p>
            <a:r>
              <a:rPr lang="en-US" dirty="0"/>
              <a:t>A. Bacchetta, A. Courtoy, M. Radici</a:t>
            </a:r>
          </a:p>
          <a:p>
            <a:r>
              <a:rPr lang="en-US" dirty="0"/>
              <a:t>Phys.Rev.Lett. </a:t>
            </a:r>
            <a:r>
              <a:rPr lang="en-US" dirty="0" smtClean="0"/>
              <a:t>107, 012001</a:t>
            </a:r>
            <a:r>
              <a:rPr lang="en-US" b="0" dirty="0" smtClean="0"/>
              <a:t> </a:t>
            </a:r>
            <a:r>
              <a:rPr lang="en-US" dirty="0" smtClean="0"/>
              <a:t>(2011)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39507" y="2996952"/>
            <a:ext cx="361291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Transversity from Collins Analysis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96443" y="3573016"/>
            <a:ext cx="451059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Transversity from Belle (IFF*IFF) &amp; </a:t>
            </a:r>
            <a:br>
              <a:rPr lang="en-US" dirty="0" smtClean="0"/>
            </a:br>
            <a:r>
              <a:rPr lang="en-US" dirty="0" smtClean="0"/>
              <a:t>	HERMES data (Transversity*IFF)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 flipV="1">
            <a:off x="4572000" y="3068960"/>
            <a:ext cx="216024" cy="21602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13" idx="1"/>
          </p:cNvCxnSpPr>
          <p:nvPr/>
        </p:nvCxnSpPr>
        <p:spPr bwMode="auto">
          <a:xfrm flipH="1" flipV="1">
            <a:off x="3779913" y="3789040"/>
            <a:ext cx="316530" cy="10714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3F1558-155C-4C93-AFEE-D96F659D317B}" type="slidenum">
              <a:rPr lang="en-US" smtClean="0"/>
              <a:pPr>
                <a:defRPr/>
              </a:pPr>
              <a:t>60</a:t>
            </a:fld>
            <a:r>
              <a:rPr lang="en-US" dirty="0" smtClean="0"/>
              <a:t>/18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932440">
            <a:off x="5025519" y="1088863"/>
            <a:ext cx="2527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A. </a:t>
            </a:r>
            <a:r>
              <a:rPr lang="en-US" b="1" dirty="0" err="1" smtClean="0">
                <a:solidFill>
                  <a:srgbClr val="00B050"/>
                </a:solidFill>
              </a:rPr>
              <a:t>Courtoy</a:t>
            </a:r>
            <a:r>
              <a:rPr lang="en-US" b="1" dirty="0" smtClean="0">
                <a:solidFill>
                  <a:srgbClr val="00B050"/>
                </a:solidFill>
              </a:rPr>
              <a:t>, Thu 11.40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969192"/>
      </p:ext>
    </p:extLst>
  </p:cSld>
  <p:clrMapOvr>
    <a:masterClrMapping/>
  </p:clrMapOvr>
  <p:transition advTm="46067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lvl="0" indent="-457200">
              <a:defRPr/>
            </a:pPr>
            <a:r>
              <a:rPr lang="en-US" b="1" dirty="0" smtClean="0"/>
              <a:t>Physics measured at Belle</a:t>
            </a:r>
          </a:p>
          <a:p>
            <a:pPr marL="457200" lvl="0" indent="-457200">
              <a:defRPr/>
            </a:pPr>
            <a:r>
              <a:rPr lang="en-US" b="1" dirty="0" smtClean="0"/>
              <a:t>Precision </a:t>
            </a:r>
            <a:r>
              <a:rPr lang="en-US" b="1" dirty="0"/>
              <a:t>measurements </a:t>
            </a:r>
            <a:r>
              <a:rPr lang="en-US" dirty="0"/>
              <a:t>of </a:t>
            </a:r>
            <a:r>
              <a:rPr lang="en-US" b="1" dirty="0"/>
              <a:t>formation of hadrons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from </a:t>
            </a:r>
            <a:r>
              <a:rPr lang="en-US" b="1" dirty="0"/>
              <a:t>quarks/anti-quarks</a:t>
            </a:r>
            <a:r>
              <a:rPr lang="en-US" dirty="0"/>
              <a:t> resulting from the</a:t>
            </a:r>
            <a:br>
              <a:rPr lang="en-US" dirty="0"/>
            </a:br>
            <a:r>
              <a:rPr lang="en-US" dirty="0"/>
              <a:t>annihilation of electron-positron pairs colliding at high energy.</a:t>
            </a:r>
          </a:p>
          <a:p>
            <a:pPr marL="457200" lvl="0" indent="-457200">
              <a:defRPr/>
            </a:pPr>
            <a:r>
              <a:rPr lang="de-DE" kern="0" dirty="0" smtClean="0"/>
              <a:t>Application </a:t>
            </a:r>
          </a:p>
          <a:p>
            <a:pPr marL="857250" lvl="1" indent="-457200">
              <a:defRPr/>
            </a:pPr>
            <a:r>
              <a:rPr lang="de-DE" kern="0" dirty="0" smtClean="0"/>
              <a:t>Measurement </a:t>
            </a:r>
            <a:r>
              <a:rPr lang="de-DE" kern="0" dirty="0"/>
              <a:t>of spin-dependent </a:t>
            </a:r>
            <a:r>
              <a:rPr lang="de-DE" b="1" kern="0" dirty="0"/>
              <a:t>Collins- and Interference- FFs</a:t>
            </a:r>
            <a:r>
              <a:rPr lang="de-DE" kern="0" dirty="0"/>
              <a:t> at Belle: </a:t>
            </a:r>
            <a:br>
              <a:rPr lang="de-DE" kern="0" dirty="0"/>
            </a:br>
            <a:r>
              <a:rPr lang="de-DE" kern="0" dirty="0"/>
              <a:t>enable extraction of </a:t>
            </a:r>
            <a:r>
              <a:rPr lang="de-DE" b="1" kern="0" dirty="0"/>
              <a:t>quark transversity distributions </a:t>
            </a:r>
            <a:br>
              <a:rPr lang="de-DE" b="1" kern="0" dirty="0"/>
            </a:br>
            <a:r>
              <a:rPr lang="de-DE" kern="0" dirty="0"/>
              <a:t>from pp at RHIC; SIDIS at HERMES, Jlab and </a:t>
            </a:r>
            <a:r>
              <a:rPr lang="de-DE" kern="0" dirty="0" smtClean="0"/>
              <a:t>COMPASS</a:t>
            </a:r>
          </a:p>
          <a:p>
            <a:pPr lvl="1">
              <a:tabLst>
                <a:tab pos="633413" algn="l"/>
              </a:tabLst>
              <a:defRPr/>
            </a:pPr>
            <a:r>
              <a:rPr lang="en-US" dirty="0"/>
              <a:t>Precise information on </a:t>
            </a:r>
            <a:r>
              <a:rPr lang="en-US" b="1" dirty="0"/>
              <a:t>spin-averaged pion and </a:t>
            </a:r>
            <a:r>
              <a:rPr lang="en-US" b="1" dirty="0" err="1"/>
              <a:t>kaon</a:t>
            </a:r>
            <a:r>
              <a:rPr lang="en-US" b="1" dirty="0"/>
              <a:t> FFs</a:t>
            </a:r>
            <a:r>
              <a:rPr lang="en-US" dirty="0"/>
              <a:t>, in particular </a:t>
            </a:r>
            <a:br>
              <a:rPr lang="en-US" dirty="0"/>
            </a:br>
            <a:r>
              <a:rPr lang="en-US" dirty="0"/>
              <a:t>	at </a:t>
            </a:r>
            <a:r>
              <a:rPr lang="en-US" b="1" dirty="0"/>
              <a:t>high</a:t>
            </a:r>
            <a:r>
              <a:rPr lang="en-US" dirty="0"/>
              <a:t> normalized hadron energy </a:t>
            </a:r>
            <a:r>
              <a:rPr lang="en-US" b="1" dirty="0"/>
              <a:t>z</a:t>
            </a:r>
            <a:r>
              <a:rPr lang="en-US" dirty="0"/>
              <a:t>: improve the </a:t>
            </a:r>
            <a:r>
              <a:rPr lang="en-US" b="1" dirty="0"/>
              <a:t>precision of ΔG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from QCD analysis of polarized </a:t>
            </a:r>
            <a:r>
              <a:rPr lang="en-US" dirty="0" err="1"/>
              <a:t>pp</a:t>
            </a:r>
            <a:r>
              <a:rPr lang="en-US" dirty="0"/>
              <a:t> data from RHIC</a:t>
            </a:r>
            <a:r>
              <a:rPr lang="de-DE" kern="0" dirty="0"/>
              <a:t> </a:t>
            </a:r>
          </a:p>
          <a:p>
            <a:endParaRPr lang="en-US" sz="4000" dirty="0" smtClean="0"/>
          </a:p>
          <a:p>
            <a:pPr marL="457200" lvl="0" indent="-457200">
              <a:defRPr/>
            </a:pPr>
            <a:endParaRPr lang="de-DE" kern="0" dirty="0" smtClean="0"/>
          </a:p>
          <a:p>
            <a:pPr marL="457200" lvl="0" indent="-457200">
              <a:defRPr/>
            </a:pPr>
            <a:endParaRPr lang="en-US" kern="0" dirty="0"/>
          </a:p>
          <a:p>
            <a:endParaRPr lang="en-US" dirty="0"/>
          </a:p>
        </p:txBody>
      </p:sp>
      <p:pic>
        <p:nvPicPr>
          <p:cNvPr id="4" name="Picture 11" descr="B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76200"/>
            <a:ext cx="80327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39019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CE6F-1DA7-4901-9C7B-5C943672A6A3}" type="slidenum">
              <a:rPr lang="en-US"/>
              <a:pPr/>
              <a:t>62</a:t>
            </a:fld>
            <a:endParaRPr lang="en-US"/>
          </a:p>
        </p:txBody>
      </p:sp>
      <p:sp>
        <p:nvSpPr>
          <p:cNvPr id="303106" name="Text Box 5"/>
          <p:cNvSpPr txBox="1">
            <a:spLocks noChangeArrowheads="1"/>
          </p:cNvSpPr>
          <p:nvPr/>
        </p:nvSpPr>
        <p:spPr bwMode="auto">
          <a:xfrm>
            <a:off x="372374" y="1447800"/>
            <a:ext cx="7619394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rgbClr val="FF0000"/>
              </a:buClr>
              <a:buFontTx/>
              <a:buChar char="o"/>
            </a:pP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Asymmetry is                                  </a:t>
            </a:r>
          </a:p>
          <a:p>
            <a:pPr lvl="1">
              <a:buClr>
                <a:srgbClr val="FF0000"/>
              </a:buClr>
              <a:buFontTx/>
              <a:buChar char="o"/>
            </a:pPr>
            <a:r>
              <a:rPr lang="en-US" sz="2000" b="0" dirty="0" smtClean="0">
                <a:latin typeface="Times New Roman" pitchFamily="18" charset="0"/>
              </a:rPr>
              <a:t>Need fragmentation function</a:t>
            </a:r>
          </a:p>
          <a:p>
            <a:pPr>
              <a:buClr>
                <a:srgbClr val="FF0000"/>
              </a:buClr>
              <a:buFontTx/>
              <a:buChar char="o"/>
            </a:pPr>
            <a:endParaRPr lang="en-US" sz="2000" dirty="0">
              <a:latin typeface="Times New Roman" pitchFamily="18" charset="0"/>
            </a:endParaRPr>
          </a:p>
          <a:p>
            <a:pPr>
              <a:buClr>
                <a:srgbClr val="FF0000"/>
              </a:buClr>
              <a:buFontTx/>
              <a:buChar char="o"/>
            </a:pPr>
            <a:endParaRPr lang="en-US" sz="2000" b="0" dirty="0" smtClean="0">
              <a:latin typeface="Times New Roman" pitchFamily="18" charset="0"/>
            </a:endParaRPr>
          </a:p>
          <a:p>
            <a:pPr>
              <a:buClr>
                <a:srgbClr val="FF0000"/>
              </a:buClr>
              <a:buFontTx/>
              <a:buChar char="o"/>
            </a:pPr>
            <a:r>
              <a:rPr lang="en-US" sz="2000" b="0" dirty="0" smtClean="0">
                <a:latin typeface="Times New Roman" pitchFamily="18" charset="0"/>
              </a:rPr>
              <a:t> </a:t>
            </a:r>
            <a:r>
              <a:rPr lang="en-US" sz="2000" b="0" dirty="0">
                <a:latin typeface="Times New Roman" pitchFamily="18" charset="0"/>
              </a:rPr>
              <a:t>Quark spin direction unknown: measurement of</a:t>
            </a:r>
          </a:p>
          <a:p>
            <a:pPr>
              <a:buClr>
                <a:srgbClr val="FF0000"/>
              </a:buClr>
            </a:pPr>
            <a:r>
              <a:rPr lang="en-US" sz="2000" b="0" dirty="0">
                <a:latin typeface="Times New Roman" pitchFamily="18" charset="0"/>
              </a:rPr>
              <a:t>    Interference Fragmentation function in one hemisphere is not possible</a:t>
            </a:r>
          </a:p>
          <a:p>
            <a:pPr>
              <a:buClr>
                <a:srgbClr val="FF0000"/>
              </a:buClr>
            </a:pPr>
            <a:endParaRPr lang="en-US" sz="2000" b="0" dirty="0">
              <a:latin typeface="Times New Roman" pitchFamily="18" charset="0"/>
            </a:endParaRPr>
          </a:p>
          <a:p>
            <a:pPr>
              <a:buClr>
                <a:srgbClr val="FF0000"/>
              </a:buClr>
            </a:pPr>
            <a:r>
              <a:rPr lang="en-US" sz="2000" b="0" dirty="0">
                <a:latin typeface="Times New Roman" pitchFamily="18" charset="0"/>
              </a:rPr>
              <a:t>    </a:t>
            </a:r>
            <a:r>
              <a:rPr lang="en-US" sz="2000" b="0" i="1" dirty="0">
                <a:latin typeface="Times New Roman" pitchFamily="18" charset="0"/>
              </a:rPr>
              <a:t>sin </a:t>
            </a:r>
            <a:r>
              <a:rPr lang="el-GR" sz="2000" b="0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modulation will average out</a:t>
            </a:r>
            <a:r>
              <a:rPr lang="en-US" sz="2000" b="0" dirty="0">
                <a:latin typeface="Times New Roman" pitchFamily="18" charset="0"/>
              </a:rPr>
              <a:t>.</a:t>
            </a:r>
          </a:p>
          <a:p>
            <a:pPr>
              <a:buClr>
                <a:srgbClr val="FF0000"/>
              </a:buClr>
            </a:pPr>
            <a:endParaRPr lang="en-US" sz="2000" b="0" dirty="0">
              <a:latin typeface="Times New Roman" pitchFamily="18" charset="0"/>
            </a:endParaRPr>
          </a:p>
          <a:p>
            <a:pPr>
              <a:buClr>
                <a:srgbClr val="FF0000"/>
              </a:buClr>
              <a:buFontTx/>
              <a:buChar char="o"/>
            </a:pPr>
            <a:r>
              <a:rPr lang="en-US" sz="2000" b="0" dirty="0">
                <a:latin typeface="Times New Roman" pitchFamily="18" charset="0"/>
              </a:rPr>
              <a:t>  Correlation between two hemispheres with</a:t>
            </a:r>
          </a:p>
          <a:p>
            <a:pPr>
              <a:buClr>
                <a:srgbClr val="FF0000"/>
              </a:buClr>
            </a:pPr>
            <a:r>
              <a:rPr lang="en-US" sz="2000" b="0" dirty="0">
                <a:latin typeface="Times New Roman" pitchFamily="18" charset="0"/>
              </a:rPr>
              <a:t>    </a:t>
            </a:r>
            <a:r>
              <a:rPr lang="en-US" sz="2000" b="0" i="1" dirty="0">
                <a:latin typeface="Times New Roman" pitchFamily="18" charset="0"/>
              </a:rPr>
              <a:t>sin </a:t>
            </a:r>
            <a:r>
              <a:rPr lang="el-GR" sz="2000" b="0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000" b="0" i="1" baseline="-25000" dirty="0" err="1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 single spin asymmetries results in</a:t>
            </a:r>
          </a:p>
          <a:p>
            <a:pPr>
              <a:buClr>
                <a:srgbClr val="FF0000"/>
              </a:buClr>
            </a:pP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0" i="1" dirty="0" err="1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000" b="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000" b="0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000" b="0" i="1" baseline="-25000" dirty="0">
                <a:latin typeface="Times New Roman" pitchFamily="18" charset="0"/>
                <a:cs typeface="Times New Roman" pitchFamily="18" charset="0"/>
              </a:rPr>
              <a:t>R1</a:t>
            </a:r>
            <a:r>
              <a:rPr lang="en-US" sz="2000" b="0" i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2000" b="0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000" b="0" i="1" baseline="-25000" dirty="0">
                <a:latin typeface="Times New Roman" pitchFamily="18" charset="0"/>
                <a:cs typeface="Times New Roman" pitchFamily="18" charset="0"/>
              </a:rPr>
              <a:t>R2</a:t>
            </a:r>
            <a:r>
              <a:rPr lang="en-US" sz="2000" b="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modulation of the observed di-hadron</a:t>
            </a:r>
          </a:p>
          <a:p>
            <a:pPr>
              <a:buClr>
                <a:srgbClr val="FF0000"/>
              </a:buClr>
            </a:pP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   yield.</a:t>
            </a:r>
          </a:p>
          <a:p>
            <a:pPr>
              <a:buClr>
                <a:srgbClr val="FF0000"/>
              </a:buClr>
            </a:pP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</a:pPr>
            <a:endParaRPr lang="el-GR" sz="2000" b="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</a:pPr>
            <a:r>
              <a:rPr lang="en-US" sz="2000" b="0" i="1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Measurement of azimuthal correlations for di-pion pairs</a:t>
            </a:r>
          </a:p>
          <a:p>
            <a:pPr>
              <a:buClr>
                <a:srgbClr val="FF0000"/>
              </a:buClr>
            </a:pP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around the jet axis in two-jet events!</a:t>
            </a:r>
            <a:endParaRPr lang="el-GR" sz="2000" b="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3107" name="Rectangle 6"/>
          <p:cNvSpPr>
            <a:spLocks noChangeArrowheads="1"/>
          </p:cNvSpPr>
          <p:nvPr/>
        </p:nvSpPr>
        <p:spPr bwMode="auto">
          <a:xfrm>
            <a:off x="1828800" y="0"/>
            <a:ext cx="7086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3200" b="0">
                <a:latin typeface="Calibri" pitchFamily="34" charset="0"/>
              </a:rPr>
              <a:t>        Spin Dependent FF in e</a:t>
            </a:r>
            <a:r>
              <a:rPr lang="en-US" sz="3200" b="0" baseline="30000">
                <a:latin typeface="Calibri" pitchFamily="34" charset="0"/>
              </a:rPr>
              <a:t>+</a:t>
            </a:r>
            <a:r>
              <a:rPr lang="en-US" sz="3200" b="0">
                <a:latin typeface="Calibri" pitchFamily="34" charset="0"/>
              </a:rPr>
              <a:t>e</a:t>
            </a:r>
            <a:r>
              <a:rPr lang="en-US" sz="3200" b="0" baseline="30000">
                <a:latin typeface="Calibri" pitchFamily="34" charset="0"/>
              </a:rPr>
              <a:t>-</a:t>
            </a:r>
            <a:r>
              <a:rPr lang="en-US" sz="3200" b="0">
                <a:latin typeface="Calibri" pitchFamily="34" charset="0"/>
              </a:rPr>
              <a:t> : Need</a:t>
            </a:r>
          </a:p>
          <a:p>
            <a:pPr eaLnBrk="1" hangingPunct="1"/>
            <a:r>
              <a:rPr lang="en-US" sz="3200" b="0">
                <a:latin typeface="Calibri" pitchFamily="34" charset="0"/>
              </a:rPr>
              <a:t>Correlation between Hemispheres !</a:t>
            </a:r>
          </a:p>
        </p:txBody>
      </p:sp>
      <p:sp>
        <p:nvSpPr>
          <p:cNvPr id="303108" name="AutoShape 7"/>
          <p:cNvSpPr>
            <a:spLocks noChangeArrowheads="1"/>
          </p:cNvSpPr>
          <p:nvPr/>
        </p:nvSpPr>
        <p:spPr bwMode="auto">
          <a:xfrm>
            <a:off x="381000" y="599122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pPr eaLnBrk="1" hangingPunct="1"/>
            <a:endParaRPr lang="de-DE" b="0">
              <a:latin typeface="Calibri" pitchFamily="34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28700"/>
            <a:ext cx="27813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847747"/>
              </p:ext>
            </p:extLst>
          </p:nvPr>
        </p:nvGraphicFramePr>
        <p:xfrm>
          <a:off x="2243494" y="1371600"/>
          <a:ext cx="192563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3" name="Equation" r:id="rId5" imgW="927100" imgH="241300" progId="Equation.DSMT4">
                  <p:embed/>
                </p:oleObj>
              </mc:Choice>
              <mc:Fallback>
                <p:oleObj name="Equation" r:id="rId5" imgW="927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494" y="1371600"/>
                        <a:ext cx="1925637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151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Jets: Proven Capabilities in </a:t>
            </a:r>
            <a:r>
              <a:rPr lang="en-US" dirty="0" err="1" smtClean="0"/>
              <a:t>p+p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39700" y="755649"/>
            <a:ext cx="8839200" cy="5351031"/>
            <a:chOff x="139700" y="971549"/>
            <a:chExt cx="8839200" cy="5351031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9700" y="1077619"/>
              <a:ext cx="4607433" cy="506486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39386" y="1069885"/>
              <a:ext cx="4039514" cy="5252695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10" name="Rectangle 5"/>
            <p:cNvSpPr>
              <a:spLocks/>
            </p:cNvSpPr>
            <p:nvPr/>
          </p:nvSpPr>
          <p:spPr bwMode="auto">
            <a:xfrm>
              <a:off x="634695" y="971549"/>
              <a:ext cx="4112438" cy="22098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l"/>
              <a:r>
                <a:rPr lang="en-US" sz="1100" dirty="0">
                  <a:solidFill>
                    <a:schemeClr val="tx1"/>
                  </a:solidFill>
                  <a:ea typeface="Helvetica" charset="0"/>
                  <a:cs typeface="Helvetica" charset="0"/>
                  <a:sym typeface="Helvetica" charset="0"/>
                </a:rPr>
                <a:t>B.I. </a:t>
              </a:r>
              <a:r>
                <a:rPr lang="en-US" sz="1100" dirty="0" err="1">
                  <a:solidFill>
                    <a:schemeClr val="tx1"/>
                  </a:solidFill>
                  <a:ea typeface="Helvetica" charset="0"/>
                  <a:cs typeface="Helvetica" charset="0"/>
                  <a:sym typeface="Helvetica" charset="0"/>
                </a:rPr>
                <a:t>Abelev</a:t>
              </a:r>
              <a:r>
                <a:rPr lang="en-US" sz="1100" dirty="0">
                  <a:solidFill>
                    <a:schemeClr val="tx1"/>
                  </a:solidFill>
                  <a:ea typeface="Helvetica" charset="0"/>
                  <a:cs typeface="Helvetica" charset="0"/>
                  <a:sym typeface="Helvetica" charset="0"/>
                </a:rPr>
                <a:t> et al. (STAR Coll.), </a:t>
              </a:r>
              <a:r>
                <a:rPr lang="en-US" sz="1100" dirty="0" err="1">
                  <a:solidFill>
                    <a:schemeClr val="tx1"/>
                  </a:solidFill>
                  <a:ea typeface="Helvetica" charset="0"/>
                  <a:cs typeface="Helvetica" charset="0"/>
                  <a:sym typeface="Helvetica" charset="0"/>
                </a:rPr>
                <a:t>Phys.Rev.Lett</a:t>
              </a:r>
              <a:r>
                <a:rPr lang="en-US" sz="1100" dirty="0">
                  <a:solidFill>
                    <a:schemeClr val="tx1"/>
                  </a:solidFill>
                  <a:ea typeface="Helvetica" charset="0"/>
                  <a:cs typeface="Helvetica" charset="0"/>
                  <a:sym typeface="Helvetica" charset="0"/>
                </a:rPr>
                <a:t>. 97, 252001, 2006</a:t>
              </a:r>
            </a:p>
          </p:txBody>
        </p:sp>
        <p:sp>
          <p:nvSpPr>
            <p:cNvPr id="11" name="Rectangle 6"/>
            <p:cNvSpPr>
              <a:spLocks/>
            </p:cNvSpPr>
            <p:nvPr/>
          </p:nvSpPr>
          <p:spPr bwMode="auto">
            <a:xfrm>
              <a:off x="5257800" y="971549"/>
              <a:ext cx="3721100" cy="22098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100" dirty="0">
                  <a:solidFill>
                    <a:schemeClr val="tx1"/>
                  </a:solidFill>
                  <a:latin typeface="+mj-lt"/>
                  <a:ea typeface="Helvetica" charset="0"/>
                  <a:cs typeface="Helvetica" charset="0"/>
                  <a:sym typeface="Helvetica" charset="0"/>
                </a:rPr>
                <a:t>SPIN-2010: Matt Walker/Tai Sakuma, </a:t>
              </a:r>
              <a:r>
                <a:rPr lang="en-US" sz="1100" i="1" dirty="0">
                  <a:solidFill>
                    <a:schemeClr val="tx1"/>
                  </a:solidFill>
                  <a:latin typeface="+mj-lt"/>
                  <a:ea typeface="Helvetica" charset="0"/>
                  <a:cs typeface="Helvetica" charset="0"/>
                  <a:sym typeface="Helvetica" charset="0"/>
                </a:rPr>
                <a:t>for </a:t>
              </a:r>
              <a:r>
                <a:rPr lang="en-US" sz="1100" i="1" dirty="0" smtClean="0">
                  <a:solidFill>
                    <a:schemeClr val="tx1"/>
                  </a:solidFill>
                  <a:latin typeface="+mj-lt"/>
                  <a:ea typeface="Helvetica" charset="0"/>
                  <a:cs typeface="Helvetica" charset="0"/>
                  <a:sym typeface="Helvetica" charset="0"/>
                </a:rPr>
                <a:t>the collaboration </a:t>
              </a:r>
              <a:endParaRPr lang="en-US" sz="1100" i="1" dirty="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  <a:sym typeface="Helvetica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699" y="6043180"/>
            <a:ext cx="9004299" cy="431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Jets well understood in STAR, experimentally and theoretically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6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81"/>
    </mc:Choice>
    <mc:Fallback xmlns="">
      <p:transition xmlns:p14="http://schemas.microsoft.com/office/powerpoint/2010/main" spd="slow" advTm="1058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Highlights of Longitudinal Program: Measuring Delta G and Sea </a:t>
            </a:r>
            <a:r>
              <a:rPr lang="en-US" dirty="0" err="1" smtClean="0"/>
              <a:t>Helicities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3657600" cy="255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3"/>
          <a:stretch/>
        </p:blipFill>
        <p:spPr bwMode="auto">
          <a:xfrm>
            <a:off x="-70870" y="3625354"/>
            <a:ext cx="3804670" cy="322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4114800"/>
            <a:ext cx="715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Dijets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00600"/>
            <a:ext cx="4062412" cy="205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22069"/>
            <a:ext cx="3352800" cy="385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53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algn="l"/>
            <a:r>
              <a:rPr lang="en-US" b="0" dirty="0" smtClean="0">
                <a:ea typeface="ＭＳ Ｐゴシック" pitchFamily="34" charset="-128"/>
              </a:rPr>
              <a:t>A</a:t>
            </a:r>
            <a:r>
              <a:rPr lang="en-US" b="0" baseline="-25000" dirty="0" smtClean="0">
                <a:ea typeface="ＭＳ Ｐゴシック" pitchFamily="34" charset="-128"/>
              </a:rPr>
              <a:t>N</a:t>
            </a:r>
            <a:r>
              <a:rPr lang="en-US" b="0" dirty="0" smtClean="0">
                <a:ea typeface="ＭＳ Ｐゴシック" pitchFamily="34" charset="-128"/>
              </a:rPr>
              <a:t> </a:t>
            </a:r>
            <a:r>
              <a:rPr lang="en-US" b="0" dirty="0" smtClean="0">
                <a:ea typeface="ＭＳ Ｐゴシック" pitchFamily="34" charset="-128"/>
              </a:rPr>
              <a:t>Asymmetries at </a:t>
            </a:r>
            <a:r>
              <a:rPr lang="en-US" b="0" dirty="0" err="1" smtClean="0">
                <a:ea typeface="ＭＳ Ｐゴシック" pitchFamily="34" charset="-128"/>
              </a:rPr>
              <a:t>Midrapidity</a:t>
            </a:r>
            <a:endParaRPr lang="en-US" b="0" dirty="0" smtClean="0">
              <a:ea typeface="ＭＳ Ｐゴシック" pitchFamily="34" charset="-12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3"/>
          <a:stretch>
            <a:fillRect/>
          </a:stretch>
        </p:blipFill>
        <p:spPr bwMode="auto">
          <a:xfrm>
            <a:off x="0" y="1219200"/>
            <a:ext cx="58451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4651943"/>
            <a:ext cx="5486400" cy="2051050"/>
          </a:xfrm>
          <a:prstGeom prst="roundRect">
            <a:avLst>
              <a:gd name="adj" fmla="val 10648"/>
            </a:avLst>
          </a:prstGeom>
          <a:gradFill rotWithShape="1">
            <a:gsLst>
              <a:gs pos="0">
                <a:srgbClr val="FFFFFF"/>
              </a:gs>
              <a:gs pos="64999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9F9F9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tIns="91440" bIns="91440" anchor="ctr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tabLst>
                <a:tab pos="2743200" algn="l"/>
              </a:tabLst>
            </a:pPr>
            <a:r>
              <a:rPr lang="en-US" sz="2400" dirty="0" err="1"/>
              <a:t>Partonic</a:t>
            </a:r>
            <a:r>
              <a:rPr lang="en-US" sz="2400" dirty="0"/>
              <a:t> Cross Sections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2743200" algn="l"/>
              </a:tabLst>
            </a:pPr>
            <a:r>
              <a:rPr lang="en-US" sz="2000" dirty="0"/>
              <a:t> quark-gluon dominated in our </a:t>
            </a:r>
            <a:r>
              <a:rPr lang="en-US" sz="2000" dirty="0" err="1"/>
              <a:t>pt</a:t>
            </a:r>
            <a:r>
              <a:rPr lang="en-US" sz="2000" dirty="0"/>
              <a:t> range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2743200" algn="l"/>
              </a:tabLst>
            </a:pPr>
            <a:r>
              <a:rPr lang="en-US" sz="2000" dirty="0"/>
              <a:t> gluon-gluon at low </a:t>
            </a:r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 (</a:t>
            </a:r>
            <a:r>
              <a:rPr lang="en-US" sz="2000" dirty="0" err="1"/>
              <a:t>Sivers</a:t>
            </a:r>
            <a:r>
              <a:rPr lang="en-US" sz="2000" dirty="0"/>
              <a:t>)           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2743200" algn="l"/>
              </a:tabLst>
            </a:pPr>
            <a:r>
              <a:rPr lang="en-US" sz="2000" dirty="0"/>
              <a:t> quark-quark at large </a:t>
            </a:r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 (</a:t>
            </a:r>
            <a:r>
              <a:rPr lang="en-US" sz="2000" dirty="0" err="1"/>
              <a:t>Sivers+Collins</a:t>
            </a:r>
            <a:r>
              <a:rPr lang="en-US" sz="2000" dirty="0"/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2743200" algn="l"/>
              </a:tabLst>
            </a:pP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Rules out a gluon </a:t>
            </a:r>
            <a:r>
              <a:rPr lang="en-US" sz="2000" dirty="0" err="1">
                <a:solidFill>
                  <a:srgbClr val="FF0000"/>
                </a:solidFill>
              </a:rPr>
              <a:t>Sivers</a:t>
            </a:r>
            <a:r>
              <a:rPr lang="en-US" sz="2000" dirty="0">
                <a:solidFill>
                  <a:srgbClr val="FF0000"/>
                </a:solidFill>
              </a:rPr>
              <a:t>??</a:t>
            </a:r>
          </a:p>
        </p:txBody>
      </p:sp>
      <p:sp>
        <p:nvSpPr>
          <p:cNvPr id="32775" name="TextBox 7"/>
          <p:cNvSpPr txBox="1">
            <a:spLocks noChangeArrowheads="1"/>
          </p:cNvSpPr>
          <p:nvPr/>
        </p:nvSpPr>
        <p:spPr bwMode="auto">
          <a:xfrm>
            <a:off x="0" y="4343400"/>
            <a:ext cx="60679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latin typeface="+mj-lt"/>
              </a:rPr>
              <a:t>Little or no Asymmetries observed over a wide </a:t>
            </a:r>
            <a:r>
              <a:rPr lang="en-US" sz="2000" dirty="0" err="1">
                <a:latin typeface="+mj-lt"/>
              </a:rPr>
              <a:t>Pt</a:t>
            </a:r>
            <a:r>
              <a:rPr lang="en-US" sz="2000" dirty="0">
                <a:latin typeface="+mj-lt"/>
              </a:rPr>
              <a:t> range 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1" b="28426"/>
          <a:stretch/>
        </p:blipFill>
        <p:spPr bwMode="auto">
          <a:xfrm>
            <a:off x="5943601" y="3885632"/>
            <a:ext cx="3048000" cy="297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3581400" y="663503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CC"/>
                </a:solidFill>
                <a:latin typeface="Arial Rounded MT Bold" pitchFamily="34" charset="0"/>
                <a:sym typeface="Symbol" pitchFamily="18" charset="2"/>
              </a:rPr>
              <a:t></a:t>
            </a:r>
            <a:r>
              <a:rPr lang="en-US" sz="2400" baseline="30000" dirty="0">
                <a:solidFill>
                  <a:srgbClr val="0000CC"/>
                </a:solidFill>
                <a:latin typeface="Arial Rounded MT Bold" pitchFamily="34" charset="0"/>
                <a:sym typeface="Symbol" pitchFamily="18" charset="2"/>
              </a:rPr>
              <a:t>0</a:t>
            </a:r>
            <a:r>
              <a:rPr lang="en-US" sz="2400" dirty="0">
                <a:solidFill>
                  <a:srgbClr val="0000CC"/>
                </a:solidFill>
                <a:latin typeface="Arial Rounded MT Bold" pitchFamily="34" charset="0"/>
                <a:sym typeface="Symbol" pitchFamily="18" charset="2"/>
              </a:rPr>
              <a:t> and </a:t>
            </a:r>
            <a:r>
              <a:rPr lang="en-US" sz="2400" b="1" dirty="0">
                <a:solidFill>
                  <a:srgbClr val="0000CC"/>
                </a:solidFill>
                <a:latin typeface="Arial Rounded MT Bold" pitchFamily="34" charset="0"/>
                <a:sym typeface="Symbol" pitchFamily="18" charset="2"/>
              </a:rPr>
              <a:t></a:t>
            </a:r>
          </a:p>
          <a:p>
            <a:pPr algn="ctr" eaLnBrk="1" hangingPunct="1"/>
            <a:r>
              <a:rPr lang="en-US" sz="2400" dirty="0">
                <a:solidFill>
                  <a:srgbClr val="0000CC"/>
                </a:solidFill>
                <a:latin typeface="Arial Rounded MT Bold" pitchFamily="34" charset="0"/>
                <a:sym typeface="Symbol" pitchFamily="18" charset="2"/>
              </a:rPr>
              <a:t>s=200 </a:t>
            </a:r>
            <a:r>
              <a:rPr lang="en-US" sz="2400" dirty="0" err="1">
                <a:solidFill>
                  <a:srgbClr val="0000CC"/>
                </a:solidFill>
                <a:latin typeface="Arial Rounded MT Bold" pitchFamily="34" charset="0"/>
                <a:sym typeface="Symbol" pitchFamily="18" charset="2"/>
              </a:rPr>
              <a:t>GeV</a:t>
            </a:r>
            <a:endParaRPr lang="en-US" sz="2400" dirty="0">
              <a:solidFill>
                <a:srgbClr val="0000CC"/>
              </a:solidFill>
              <a:latin typeface="Arial Rounded MT Bold" pitchFamily="34" charset="0"/>
            </a:endParaRPr>
          </a:p>
        </p:txBody>
      </p:sp>
      <p:sp>
        <p:nvSpPr>
          <p:cNvPr id="10" name="Line 40"/>
          <p:cNvSpPr>
            <a:spLocks noChangeShapeType="1"/>
          </p:cNvSpPr>
          <p:nvPr/>
        </p:nvSpPr>
        <p:spPr bwMode="auto">
          <a:xfrm flipV="1">
            <a:off x="8073027" y="1157288"/>
            <a:ext cx="685800" cy="228600"/>
          </a:xfrm>
          <a:prstGeom prst="line">
            <a:avLst/>
          </a:prstGeom>
          <a:noFill/>
          <a:ln w="412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27077"/>
              </p:ext>
            </p:extLst>
          </p:nvPr>
        </p:nvGraphicFramePr>
        <p:xfrm>
          <a:off x="6049963" y="2590800"/>
          <a:ext cx="23320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" name="Equation" r:id="rId5" imgW="1434960" imgH="609480" progId="Equation.3">
                  <p:embed/>
                </p:oleObj>
              </mc:Choice>
              <mc:Fallback>
                <p:oleObj name="Equation" r:id="rId5" imgW="14349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9963" y="2590800"/>
                        <a:ext cx="2332037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43"/>
          <p:cNvSpPr txBox="1">
            <a:spLocks noChangeArrowheads="1"/>
          </p:cNvSpPr>
          <p:nvPr/>
        </p:nvSpPr>
        <p:spPr bwMode="auto">
          <a:xfrm>
            <a:off x="7539627" y="1766888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Right</a:t>
            </a:r>
          </a:p>
        </p:txBody>
      </p:sp>
      <p:sp>
        <p:nvSpPr>
          <p:cNvPr id="21" name="Line 46"/>
          <p:cNvSpPr>
            <a:spLocks noChangeShapeType="1"/>
          </p:cNvSpPr>
          <p:nvPr/>
        </p:nvSpPr>
        <p:spPr bwMode="auto">
          <a:xfrm flipH="1" flipV="1">
            <a:off x="7006227" y="1385888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Oval 35"/>
          <p:cNvSpPr>
            <a:spLocks noChangeArrowheads="1"/>
          </p:cNvSpPr>
          <p:nvPr/>
        </p:nvSpPr>
        <p:spPr bwMode="auto">
          <a:xfrm>
            <a:off x="7844427" y="1081088"/>
            <a:ext cx="479425" cy="5334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7372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3" name="AutoShape 34"/>
          <p:cNvSpPr>
            <a:spLocks noChangeArrowheads="1"/>
          </p:cNvSpPr>
          <p:nvPr/>
        </p:nvSpPr>
        <p:spPr bwMode="auto">
          <a:xfrm>
            <a:off x="6701427" y="1309688"/>
            <a:ext cx="152400" cy="609600"/>
          </a:xfrm>
          <a:prstGeom prst="upArrow">
            <a:avLst>
              <a:gd name="adj1" fmla="val 50000"/>
              <a:gd name="adj2" fmla="val 100000"/>
            </a:avLst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 flipV="1">
            <a:off x="6701427" y="1385888"/>
            <a:ext cx="1371600" cy="457200"/>
          </a:xfrm>
          <a:prstGeom prst="line">
            <a:avLst/>
          </a:prstGeom>
          <a:noFill/>
          <a:ln w="412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Oval 19"/>
          <p:cNvSpPr>
            <a:spLocks noChangeArrowheads="1"/>
          </p:cNvSpPr>
          <p:nvPr/>
        </p:nvSpPr>
        <p:spPr bwMode="auto">
          <a:xfrm>
            <a:off x="6549027" y="1538288"/>
            <a:ext cx="479425" cy="5334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7372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6" name="AutoShape 36"/>
          <p:cNvSpPr>
            <a:spLocks noChangeArrowheads="1"/>
          </p:cNvSpPr>
          <p:nvPr/>
        </p:nvSpPr>
        <p:spPr bwMode="auto">
          <a:xfrm>
            <a:off x="7234827" y="1309688"/>
            <a:ext cx="381000" cy="457200"/>
          </a:xfrm>
          <a:prstGeom prst="irregularSeal2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" name="Line 41"/>
          <p:cNvSpPr>
            <a:spLocks noChangeShapeType="1"/>
          </p:cNvSpPr>
          <p:nvPr/>
        </p:nvSpPr>
        <p:spPr bwMode="auto">
          <a:xfrm flipV="1">
            <a:off x="6091827" y="1843088"/>
            <a:ext cx="685800" cy="228600"/>
          </a:xfrm>
          <a:prstGeom prst="line">
            <a:avLst/>
          </a:prstGeom>
          <a:noFill/>
          <a:ln w="412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7082427" y="942976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Left</a:t>
            </a:r>
          </a:p>
        </p:txBody>
      </p:sp>
      <p:sp>
        <p:nvSpPr>
          <p:cNvPr id="29" name="Line 45"/>
          <p:cNvSpPr>
            <a:spLocks noChangeShapeType="1"/>
          </p:cNvSpPr>
          <p:nvPr/>
        </p:nvSpPr>
        <p:spPr bwMode="auto">
          <a:xfrm>
            <a:off x="7387227" y="1538288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8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6204</TotalTime>
  <Words>2786</Words>
  <Application>Microsoft Office PowerPoint</Application>
  <PresentationFormat>On-screen Show (4:3)</PresentationFormat>
  <Paragraphs>692</Paragraphs>
  <Slides>62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65" baseType="lpstr">
      <vt:lpstr>Office Theme</vt:lpstr>
      <vt:lpstr>Equation</vt:lpstr>
      <vt:lpstr>ﾋﾞｯﾄﾏｯﾌﾟ ｲﾒｰｼﾞ</vt:lpstr>
      <vt:lpstr>Recent Experimental Results from RHIC spin and Belle FFs</vt:lpstr>
      <vt:lpstr>Selection of Topics</vt:lpstr>
      <vt:lpstr>The RHIC Polarized Collider</vt:lpstr>
      <vt:lpstr>PHENIX Detector at RHIC</vt:lpstr>
      <vt:lpstr>PowerPoint Presentation</vt:lpstr>
      <vt:lpstr>Cross sections @ s=200  &amp; 62 GeV</vt:lpstr>
      <vt:lpstr>Jets: Proven Capabilities in p+p</vt:lpstr>
      <vt:lpstr>Highlights of Longitudinal Program: Measuring Delta G and Sea Helicities</vt:lpstr>
      <vt:lpstr>AN Asymmetries at Midrapidity</vt:lpstr>
      <vt:lpstr>Going to AN @ 200 GeV</vt:lpstr>
      <vt:lpstr> √s dependence </vt:lpstr>
      <vt:lpstr>PT Dependence</vt:lpstr>
      <vt:lpstr>Asymmetries Forward Region:  @ 200 GeV</vt:lpstr>
      <vt:lpstr>Mid-Rapidity Collins Asymmetry Analysis at STAR </vt:lpstr>
      <vt:lpstr>Moving on to Correlation Measurements: Pions in Jets</vt:lpstr>
      <vt:lpstr>PowerPoint Presentation</vt:lpstr>
      <vt:lpstr>Di-Hadron Correlations</vt:lpstr>
      <vt:lpstr>Correlation Measurements to Access Transversity (or other chiral odd function)</vt:lpstr>
      <vt:lpstr>NEW: STAR shows significant Signal!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and Outlook</vt:lpstr>
      <vt:lpstr>Backup</vt:lpstr>
      <vt:lpstr>PowerPoint Presentation</vt:lpstr>
      <vt:lpstr>Extension of Di-Hadron correlations measurements at </vt:lpstr>
      <vt:lpstr>PowerPoint Presentation</vt:lpstr>
      <vt:lpstr>PowerPoint Presentation</vt:lpstr>
      <vt:lpstr>PowerPoint Presentation</vt:lpstr>
      <vt:lpstr>PowerPoint Presentation</vt:lpstr>
      <vt:lpstr>Comparison to Theory Predictions</vt:lpstr>
      <vt:lpstr>Hermes and Compass results on the proton</vt:lpstr>
      <vt:lpstr>Upgrade to  </vt:lpstr>
      <vt:lpstr>PowerPoint Presentation</vt:lpstr>
      <vt:lpstr>Investigation of tracking detectors is underway, Example FGT extension with smaller inner radius:</vt:lpstr>
      <vt:lpstr>PowerPoint Presentation</vt:lpstr>
      <vt:lpstr>Next Step: Extend Tracking</vt:lpstr>
      <vt:lpstr>STAR forward instrumentation upgrade</vt:lpstr>
      <vt:lpstr>PHENIX Muon Piston Calorimeter Upgrade</vt:lpstr>
      <vt:lpstr>Measuring 0’s with the MPC</vt:lpstr>
      <vt:lpstr>STAR forward instrumentation upgrade</vt:lpstr>
      <vt:lpstr>Cluster analysis 0 measurement</vt:lpstr>
      <vt:lpstr>Star Detector is well suited for Jet and Correlation Measurements</vt:lpstr>
      <vt:lpstr>PowerPoint Presentation</vt:lpstr>
      <vt:lpstr>PowerPoint Presentation</vt:lpstr>
      <vt:lpstr>Isospin Dependence </vt:lpstr>
      <vt:lpstr>Spin Physics at RHIC</vt:lpstr>
      <vt:lpstr>STAR ALL from 2006 to 2009</vt:lpstr>
      <vt:lpstr>Asymmetries: forward region  0 clusters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Experimental Results</dc:title>
  <dc:creator>Anselm</dc:creator>
  <cp:lastModifiedBy>Anselm</cp:lastModifiedBy>
  <cp:revision>87</cp:revision>
  <dcterms:created xsi:type="dcterms:W3CDTF">2012-05-13T01:17:54Z</dcterms:created>
  <dcterms:modified xsi:type="dcterms:W3CDTF">2012-05-17T12:27:16Z</dcterms:modified>
</cp:coreProperties>
</file>